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scourses.org/OldArticles/Critical%20discourse%20analysis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1"/>
            <a:ext cx="7772400" cy="20764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Critical Discourse Analysis of Political Discourse in political television shows.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/>
          <a:p>
            <a:r>
              <a:rPr lang="en-US" dirty="0" smtClean="0"/>
              <a:t>SLS 480U</a:t>
            </a:r>
          </a:p>
          <a:p>
            <a:r>
              <a:rPr lang="en-US" dirty="0" err="1" smtClean="0"/>
              <a:t>Kaan</a:t>
            </a:r>
            <a:r>
              <a:rPr lang="en-US" dirty="0" smtClean="0"/>
              <a:t> </a:t>
            </a:r>
            <a:r>
              <a:rPr lang="en-US" dirty="0" err="1" smtClean="0"/>
              <a:t>Ustun</a:t>
            </a:r>
            <a:endParaRPr lang="en-US" dirty="0" smtClean="0"/>
          </a:p>
          <a:p>
            <a:r>
              <a:rPr lang="en-US" dirty="0" smtClean="0"/>
              <a:t>04-25-2012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Reasons for choosing this topic</a:t>
            </a:r>
          </a:p>
          <a:p>
            <a:r>
              <a:rPr lang="en-US" dirty="0" smtClean="0"/>
              <a:t>Research questions</a:t>
            </a:r>
          </a:p>
          <a:p>
            <a:r>
              <a:rPr lang="en-US" dirty="0" smtClean="0"/>
              <a:t>Method</a:t>
            </a:r>
          </a:p>
          <a:p>
            <a:r>
              <a:rPr lang="en-US" dirty="0" smtClean="0"/>
              <a:t>Findings &amp; Data</a:t>
            </a:r>
          </a:p>
          <a:p>
            <a:r>
              <a:rPr lang="en-US" dirty="0" smtClean="0"/>
              <a:t>Discussion &amp; Conclusion</a:t>
            </a:r>
          </a:p>
          <a:p>
            <a:pPr lvl="1"/>
            <a:r>
              <a:rPr lang="en-US" dirty="0" smtClean="0"/>
              <a:t>Strengths &amp; Weaknesses</a:t>
            </a:r>
          </a:p>
          <a:p>
            <a:pPr lvl="1"/>
            <a:r>
              <a:rPr lang="en-US" dirty="0" smtClean="0"/>
              <a:t>Suggestions for future</a:t>
            </a:r>
          </a:p>
          <a:p>
            <a:r>
              <a:rPr lang="en-US" dirty="0" smtClean="0"/>
              <a:t>Last thoughts &amp; questions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Reasons for choosing this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Presidential Election 2012</a:t>
            </a:r>
          </a:p>
          <a:p>
            <a:r>
              <a:rPr lang="en-US" dirty="0" smtClean="0"/>
              <a:t>various mechanisms of  political discourse.</a:t>
            </a:r>
            <a:endParaRPr lang="en-US" dirty="0" smtClean="0"/>
          </a:p>
          <a:p>
            <a:r>
              <a:rPr lang="en-US" dirty="0" smtClean="0"/>
              <a:t>Perceptions are often transformed into realities for the greater public</a:t>
            </a:r>
            <a:endParaRPr lang="en-US" dirty="0" smtClean="0"/>
          </a:p>
          <a:p>
            <a:r>
              <a:rPr lang="en-US" dirty="0" smtClean="0"/>
              <a:t>“Political </a:t>
            </a:r>
            <a:r>
              <a:rPr lang="en-US" dirty="0" smtClean="0"/>
              <a:t>ads tend to be about one thing: pushing people’s buttons. Get a voter in the gut, and you’ve got him at the polls</a:t>
            </a:r>
            <a:r>
              <a:rPr lang="en-US" dirty="0" smtClean="0"/>
              <a:t>”</a:t>
            </a:r>
          </a:p>
          <a:p>
            <a:pPr algn="r">
              <a:buNone/>
            </a:pPr>
            <a:r>
              <a:rPr lang="en-US" dirty="0" smtClean="0"/>
              <a:t>(</a:t>
            </a:r>
            <a:r>
              <a:rPr lang="en-US" dirty="0" err="1" smtClean="0"/>
              <a:t>Cottle</a:t>
            </a:r>
            <a:r>
              <a:rPr lang="en-US" dirty="0" smtClean="0"/>
              <a:t>, 2012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Research questions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political </a:t>
            </a:r>
            <a:r>
              <a:rPr lang="en-US" dirty="0" smtClean="0"/>
              <a:t>television shows and their </a:t>
            </a:r>
            <a:r>
              <a:rPr lang="en-US" dirty="0" smtClean="0"/>
              <a:t>host(s) </a:t>
            </a:r>
            <a:r>
              <a:rPr lang="en-US" dirty="0" smtClean="0"/>
              <a:t>participate in the framing and maintenance of a political climate through the use of different political discourse and linguistic strategies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Who says what to whom when, where and how? </a:t>
            </a:r>
            <a:endParaRPr lang="en-US" dirty="0" smtClean="0"/>
          </a:p>
          <a:p>
            <a:pPr lvl="1"/>
            <a:r>
              <a:rPr lang="en-US" dirty="0" smtClean="0"/>
              <a:t>Context? Formal/Informal? Social Identity? Networking?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CDA (Critical Discourse Analysis)</a:t>
            </a:r>
          </a:p>
          <a:p>
            <a:r>
              <a:rPr lang="en-US" dirty="0" smtClean="0"/>
              <a:t>According to Janet Holmes (2008), “CDA is explicitly concerned with investigating how language is used to construct and maintain power relationships in society; the aim is to show up connections between language and power, and between language and ideology” (p. 389</a:t>
            </a:r>
            <a:r>
              <a:rPr lang="en-US" dirty="0" smtClean="0"/>
              <a:t>)</a:t>
            </a:r>
          </a:p>
          <a:p>
            <a:r>
              <a:rPr lang="en-US" dirty="0" smtClean="0"/>
              <a:t>Nothing </a:t>
            </a:r>
            <a:r>
              <a:rPr lang="en-US" dirty="0" smtClean="0"/>
              <a:t>is said randomly; each word, each sentence, each question is uttered to have a calculated and specific goal.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Findings from </a:t>
            </a:r>
            <a:r>
              <a:rPr lang="en-US" dirty="0" smtClean="0"/>
              <a:t>Data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Framing: Journalistic Interview </a:t>
            </a:r>
          </a:p>
          <a:p>
            <a:pPr algn="ctr">
              <a:buNone/>
            </a:pPr>
            <a:r>
              <a:rPr lang="en-US" sz="1800" dirty="0" smtClean="0"/>
              <a:t>(</a:t>
            </a:r>
            <a:r>
              <a:rPr lang="en-US" sz="1800" dirty="0" err="1" smtClean="0"/>
              <a:t>Ekstrom</a:t>
            </a:r>
            <a:r>
              <a:rPr lang="en-US" sz="1800" dirty="0" smtClean="0"/>
              <a:t>, 2001, 563)</a:t>
            </a:r>
          </a:p>
          <a:p>
            <a:r>
              <a:rPr lang="en-US" dirty="0" smtClean="0"/>
              <a:t>Setting the agenda </a:t>
            </a:r>
          </a:p>
          <a:p>
            <a:pPr algn="ctr">
              <a:buNone/>
            </a:pPr>
            <a:r>
              <a:rPr lang="en-US" sz="1800" dirty="0" smtClean="0"/>
              <a:t>(</a:t>
            </a:r>
            <a:r>
              <a:rPr lang="en-US" sz="1800" dirty="0" err="1" smtClean="0"/>
              <a:t>Ekstrom</a:t>
            </a:r>
            <a:r>
              <a:rPr lang="en-US" sz="1800" dirty="0" smtClean="0"/>
              <a:t>, 2001, 565)</a:t>
            </a:r>
          </a:p>
          <a:p>
            <a:r>
              <a:rPr lang="en-US" dirty="0" smtClean="0"/>
              <a:t>Rapport Management: Face saving strategies 			    </a:t>
            </a:r>
            <a:r>
              <a:rPr lang="en-US" sz="1800" dirty="0" smtClean="0"/>
              <a:t>(Spencer-Oatey,2004,14)</a:t>
            </a:r>
          </a:p>
          <a:p>
            <a:r>
              <a:rPr lang="en-US" dirty="0" smtClean="0"/>
              <a:t>Political Equivocation:</a:t>
            </a:r>
          </a:p>
          <a:p>
            <a:pPr lvl="1"/>
            <a:r>
              <a:rPr lang="en-US" dirty="0" smtClean="0"/>
              <a:t>What is said </a:t>
            </a:r>
            <a:r>
              <a:rPr lang="en-US" dirty="0" err="1" smtClean="0"/>
              <a:t>vs</a:t>
            </a:r>
            <a:r>
              <a:rPr lang="en-US" dirty="0" smtClean="0"/>
              <a:t> what is meant</a:t>
            </a:r>
          </a:p>
          <a:p>
            <a:pPr lvl="1"/>
            <a:r>
              <a:rPr lang="en-US" dirty="0" smtClean="0"/>
              <a:t>Negotiation of validity</a:t>
            </a:r>
          </a:p>
          <a:p>
            <a:r>
              <a:rPr lang="en-US" dirty="0" smtClean="0"/>
              <a:t>Validity of an argument &amp; shifting responsibility</a:t>
            </a:r>
          </a:p>
          <a:p>
            <a:pPr algn="ctr">
              <a:buNone/>
            </a:pPr>
            <a:r>
              <a:rPr lang="en-US" sz="1900" dirty="0" smtClean="0"/>
              <a:t>(</a:t>
            </a:r>
            <a:r>
              <a:rPr lang="en-US" sz="1900" dirty="0" err="1" smtClean="0"/>
              <a:t>Ekstrom</a:t>
            </a:r>
            <a:r>
              <a:rPr lang="en-US" sz="1900" dirty="0" smtClean="0"/>
              <a:t>, 2001, 564)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More Findings from </a:t>
            </a:r>
            <a:r>
              <a:rPr lang="en-US" dirty="0" smtClean="0"/>
              <a:t>Data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Pronominal shift </a:t>
            </a:r>
          </a:p>
          <a:p>
            <a:pPr lvl="1"/>
            <a:r>
              <a:rPr lang="en-US" dirty="0" smtClean="0"/>
              <a:t>The use of “WE” </a:t>
            </a:r>
            <a:r>
              <a:rPr lang="en-US" sz="1800" dirty="0" smtClean="0"/>
              <a:t>(</a:t>
            </a:r>
            <a:r>
              <a:rPr lang="en-US" sz="1800" dirty="0" err="1" smtClean="0"/>
              <a:t>Fetzer</a:t>
            </a:r>
            <a:r>
              <a:rPr lang="en-US" sz="1800" dirty="0" smtClean="0"/>
              <a:t> &amp; Bull; 2008</a:t>
            </a:r>
            <a:r>
              <a:rPr lang="en-US" sz="1800" dirty="0" smtClean="0"/>
              <a:t>; 275)</a:t>
            </a:r>
          </a:p>
          <a:p>
            <a:r>
              <a:rPr lang="en-US" dirty="0" smtClean="0"/>
              <a:t>Participants Number</a:t>
            </a:r>
          </a:p>
          <a:p>
            <a:pPr lvl="1"/>
            <a:r>
              <a:rPr lang="en-US" dirty="0" smtClean="0"/>
              <a:t>“The talk is in effect designed for an overhearing audience potentially of millions” </a:t>
            </a:r>
          </a:p>
          <a:p>
            <a:pPr lvl="1" algn="ctr">
              <a:buNone/>
            </a:pPr>
            <a:r>
              <a:rPr lang="en-US" dirty="0" smtClean="0"/>
              <a:t>	</a:t>
            </a:r>
            <a:r>
              <a:rPr lang="en-US" dirty="0" smtClean="0"/>
              <a:t>		</a:t>
            </a:r>
            <a:r>
              <a:rPr lang="en-US" sz="1800" dirty="0" smtClean="0"/>
              <a:t>(</a:t>
            </a:r>
            <a:r>
              <a:rPr lang="en-US" sz="1800" dirty="0" err="1" smtClean="0"/>
              <a:t>Fetzer</a:t>
            </a:r>
            <a:r>
              <a:rPr lang="en-US" sz="1800" dirty="0" smtClean="0"/>
              <a:t> </a:t>
            </a:r>
            <a:r>
              <a:rPr lang="en-US" sz="1800" dirty="0" smtClean="0"/>
              <a:t>&amp; Bull; 2008, 272)</a:t>
            </a:r>
          </a:p>
          <a:p>
            <a:r>
              <a:rPr lang="en-US" dirty="0" smtClean="0"/>
              <a:t>Neutrality: “The interviewer is expected to be neutral” </a:t>
            </a:r>
            <a:r>
              <a:rPr lang="en-US" sz="1800" dirty="0" smtClean="0"/>
              <a:t>(</a:t>
            </a:r>
            <a:r>
              <a:rPr lang="en-US" sz="1800" dirty="0" err="1" smtClean="0"/>
              <a:t>Fetzer</a:t>
            </a:r>
            <a:r>
              <a:rPr lang="en-US" sz="1800" dirty="0" smtClean="0"/>
              <a:t> &amp; Bull; 2008, 273)</a:t>
            </a:r>
          </a:p>
          <a:p>
            <a:r>
              <a:rPr lang="en-US" dirty="0" smtClean="0"/>
              <a:t>Question- Response = Turn Taking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Discussion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Strengths &amp; </a:t>
            </a:r>
            <a:r>
              <a:rPr lang="en-US" dirty="0" smtClean="0"/>
              <a:t>Weaknesses</a:t>
            </a:r>
          </a:p>
          <a:p>
            <a:pPr lvl="1"/>
            <a:r>
              <a:rPr lang="en-US" dirty="0" smtClean="0"/>
              <a:t>Relative short amount of data</a:t>
            </a:r>
          </a:p>
          <a:p>
            <a:pPr lvl="1"/>
            <a:r>
              <a:rPr lang="en-US" dirty="0" smtClean="0"/>
              <a:t>Necessity to analyze deeper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smtClean="0"/>
              <a:t>	</a:t>
            </a:r>
            <a:r>
              <a:rPr lang="en-US" dirty="0" smtClean="0"/>
              <a:t>Bigger &amp; more general trends</a:t>
            </a:r>
          </a:p>
          <a:p>
            <a:pPr lvl="1"/>
            <a:r>
              <a:rPr lang="en-US" dirty="0" smtClean="0"/>
              <a:t> Draw attention to linguistic tricks used by TV show hosts</a:t>
            </a:r>
          </a:p>
          <a:p>
            <a:r>
              <a:rPr lang="en-US" dirty="0" smtClean="0"/>
              <a:t>Suggestions </a:t>
            </a:r>
            <a:r>
              <a:rPr lang="en-US" dirty="0" smtClean="0"/>
              <a:t>for </a:t>
            </a:r>
            <a:r>
              <a:rPr lang="en-US" dirty="0" smtClean="0"/>
              <a:t>future</a:t>
            </a:r>
          </a:p>
          <a:p>
            <a:pPr lvl="1"/>
            <a:r>
              <a:rPr lang="en-US" dirty="0" smtClean="0"/>
              <a:t>Read more about the relation between politics &amp; rhetoric</a:t>
            </a:r>
          </a:p>
          <a:p>
            <a:pPr lvl="1"/>
            <a:r>
              <a:rPr lang="en-US" dirty="0" smtClean="0"/>
              <a:t>We must be </a:t>
            </a:r>
            <a:r>
              <a:rPr lang="en-US" dirty="0" smtClean="0"/>
              <a:t>unwilling to submit to the media’s framing power</a:t>
            </a:r>
            <a:endParaRPr lang="en-US" dirty="0" smtClean="0"/>
          </a:p>
          <a:p>
            <a:r>
              <a:rPr lang="en-US" dirty="0" smtClean="0"/>
              <a:t>Last thoughts &amp; questions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410200" y="2286000"/>
            <a:ext cx="457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13960"/>
          </a:xfrm>
        </p:spPr>
        <p:txBody>
          <a:bodyPr/>
          <a:lstStyle/>
          <a:p>
            <a:r>
              <a:rPr lang="en-US" sz="1400" dirty="0" smtClean="0"/>
              <a:t>Coe, K. (2011). George W. Bush, Television News, and Rationales for the Iraq War. </a:t>
            </a:r>
            <a:r>
              <a:rPr lang="en-US" sz="1400" i="1" dirty="0" smtClean="0"/>
              <a:t>Journal of 	Broadcasting &amp; Electronic Media, 55</a:t>
            </a:r>
            <a:r>
              <a:rPr lang="en-US" sz="1400" dirty="0" smtClean="0"/>
              <a:t>(3), 307-324.</a:t>
            </a:r>
          </a:p>
          <a:p>
            <a:r>
              <a:rPr lang="en-US" sz="1400" dirty="0" err="1" smtClean="0"/>
              <a:t>Cottle</a:t>
            </a:r>
            <a:r>
              <a:rPr lang="en-US" sz="1400" dirty="0" smtClean="0"/>
              <a:t>, M. (2012). A loud backfire in Michigan. </a:t>
            </a:r>
            <a:r>
              <a:rPr lang="en-US" sz="1400" i="1" dirty="0" smtClean="0"/>
              <a:t>Newsweek, February 20</a:t>
            </a:r>
            <a:r>
              <a:rPr lang="en-US" sz="1400" i="1" baseline="30000" dirty="0" smtClean="0"/>
              <a:t>th</a:t>
            </a:r>
            <a:r>
              <a:rPr lang="en-US" sz="1400" dirty="0" smtClean="0"/>
              <a:t>, 5</a:t>
            </a:r>
            <a:r>
              <a:rPr lang="en-US" sz="1400" dirty="0" smtClean="0"/>
              <a:t>.</a:t>
            </a:r>
          </a:p>
          <a:p>
            <a:r>
              <a:rPr lang="en-US" sz="1400" dirty="0" err="1" smtClean="0"/>
              <a:t>Ekstrom</a:t>
            </a:r>
            <a:r>
              <a:rPr lang="en-US" sz="1400" dirty="0" smtClean="0"/>
              <a:t>, M. (2001). Politicians interviewed on television news. </a:t>
            </a:r>
            <a:r>
              <a:rPr lang="en-US" sz="1400" i="1" dirty="0" smtClean="0"/>
              <a:t>Discourse &amp; Society. SAGE 	publications: London, Thousand Oaks: CA, New Delhi, 12</a:t>
            </a:r>
            <a:r>
              <a:rPr lang="en-US" sz="1400" dirty="0" smtClean="0"/>
              <a:t>(5), 563-584.</a:t>
            </a:r>
          </a:p>
          <a:p>
            <a:r>
              <a:rPr lang="en-US" sz="1400" dirty="0" err="1" smtClean="0"/>
              <a:t>Fetzer</a:t>
            </a:r>
            <a:r>
              <a:rPr lang="en-US" sz="1400" dirty="0" smtClean="0"/>
              <a:t>, A., Bull, P. (2008). The strategic use of pronouns in political interviews. </a:t>
            </a:r>
            <a:r>
              <a:rPr lang="en-US" sz="1400" i="1" dirty="0" smtClean="0"/>
              <a:t>Journal of 	language and politics, 7</a:t>
            </a:r>
            <a:r>
              <a:rPr lang="en-US" sz="1400" dirty="0" smtClean="0"/>
              <a:t>(2), 271-289</a:t>
            </a:r>
            <a:r>
              <a:rPr lang="en-US" sz="1400" dirty="0" smtClean="0"/>
              <a:t>.</a:t>
            </a:r>
          </a:p>
          <a:p>
            <a:r>
              <a:rPr lang="en-US" sz="1400" dirty="0" err="1" smtClean="0"/>
              <a:t>Lundell</a:t>
            </a:r>
            <a:r>
              <a:rPr lang="en-US" sz="1400" dirty="0" smtClean="0"/>
              <a:t>, A.K. (2010). The fragility of visuals: how politicians manage their mediated visibility </a:t>
            </a:r>
            <a:r>
              <a:rPr lang="en-US" sz="1400" dirty="0" smtClean="0"/>
              <a:t>	in  the </a:t>
            </a:r>
            <a:r>
              <a:rPr lang="en-US" sz="1400" dirty="0" smtClean="0"/>
              <a:t>press. </a:t>
            </a:r>
            <a:r>
              <a:rPr lang="en-US" sz="1400" i="1" dirty="0" smtClean="0"/>
              <a:t>Journal of language and politics, 9</a:t>
            </a:r>
            <a:r>
              <a:rPr lang="en-US" sz="1400" dirty="0" smtClean="0"/>
              <a:t>(2), 219-236.</a:t>
            </a:r>
          </a:p>
          <a:p>
            <a:r>
              <a:rPr lang="en-US" sz="1400" dirty="0" err="1" smtClean="0"/>
              <a:t>Poggi</a:t>
            </a:r>
            <a:r>
              <a:rPr lang="en-US" sz="1400" dirty="0" smtClean="0"/>
              <a:t>, I. (2005). The goals of persuasion. </a:t>
            </a:r>
            <a:r>
              <a:rPr lang="en-US" sz="1400" i="1" dirty="0" smtClean="0"/>
              <a:t>Pragmatics &amp; Cognition, 13</a:t>
            </a:r>
            <a:r>
              <a:rPr lang="en-US" sz="1400" dirty="0" smtClean="0"/>
              <a:t>(2), 297-336.</a:t>
            </a:r>
          </a:p>
          <a:p>
            <a:r>
              <a:rPr lang="en-US" sz="1400" dirty="0" smtClean="0"/>
              <a:t>Spencer-</a:t>
            </a:r>
            <a:r>
              <a:rPr lang="en-US" sz="1400" dirty="0" err="1" smtClean="0"/>
              <a:t>Oatey</a:t>
            </a:r>
            <a:r>
              <a:rPr lang="en-US" sz="1400" dirty="0" smtClean="0"/>
              <a:t>, H. (2004). Face, (</a:t>
            </a:r>
            <a:r>
              <a:rPr lang="en-US" sz="1400" dirty="0" err="1" smtClean="0"/>
              <a:t>Im</a:t>
            </a:r>
            <a:r>
              <a:rPr lang="en-US" sz="1400" dirty="0" smtClean="0"/>
              <a:t>)politeness and Rapport. </a:t>
            </a:r>
            <a:r>
              <a:rPr lang="en-US" sz="1400" i="1" dirty="0" smtClean="0"/>
              <a:t>Culturally Speaking: Managing 	rapport through talk across culture.</a:t>
            </a:r>
            <a:r>
              <a:rPr lang="en-US" sz="1400" dirty="0" smtClean="0"/>
              <a:t> </a:t>
            </a:r>
            <a:r>
              <a:rPr lang="en-US" sz="1400" dirty="0" err="1" smtClean="0"/>
              <a:t>Biddles</a:t>
            </a:r>
            <a:r>
              <a:rPr lang="en-US" sz="1400" dirty="0" smtClean="0"/>
              <a:t>, Ltd, King’s Lynn, Norfolk.</a:t>
            </a:r>
          </a:p>
          <a:p>
            <a:r>
              <a:rPr lang="en-US" sz="1400" dirty="0" smtClean="0"/>
              <a:t>Van </a:t>
            </a:r>
            <a:r>
              <a:rPr lang="en-US" sz="1400" dirty="0" err="1" smtClean="0"/>
              <a:t>Dijk</a:t>
            </a:r>
            <a:r>
              <a:rPr lang="en-US" sz="1400" dirty="0" smtClean="0"/>
              <a:t>, T.A. (?). Critical Discourse Analysis (18). Retrieved from 	</a:t>
            </a:r>
            <a:r>
              <a:rPr lang="en-US" sz="1400" u="sng" dirty="0" smtClean="0">
                <a:hlinkClick r:id="rId2"/>
              </a:rPr>
              <a:t>http://www.discourses.org/OldArticles/Critical%20discourse%20analysis.pdf</a:t>
            </a:r>
            <a:r>
              <a:rPr lang="en-US" sz="1400" dirty="0" smtClean="0"/>
              <a:t> on March 	30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2012.</a:t>
            </a:r>
          </a:p>
          <a:p>
            <a:pPr>
              <a:buNone/>
            </a:pPr>
            <a:endParaRPr lang="en-US" sz="1400" dirty="0" smtClean="0"/>
          </a:p>
          <a:p>
            <a:endParaRPr lang="en-US" sz="1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456</TotalTime>
  <Words>338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Critical Discourse Analysis of Political Discourse in political television shows.</vt:lpstr>
      <vt:lpstr>Outline</vt:lpstr>
      <vt:lpstr>Reasons for choosing this topic</vt:lpstr>
      <vt:lpstr>Research questions </vt:lpstr>
      <vt:lpstr>Method </vt:lpstr>
      <vt:lpstr>Some Findings from Data </vt:lpstr>
      <vt:lpstr>More Findings from Data </vt:lpstr>
      <vt:lpstr>Discussion 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Discourse Analysis of Political Discourse in political television shows.</dc:title>
  <dc:creator/>
  <cp:lastModifiedBy> </cp:lastModifiedBy>
  <cp:revision>17</cp:revision>
  <dcterms:created xsi:type="dcterms:W3CDTF">2006-08-16T00:00:00Z</dcterms:created>
  <dcterms:modified xsi:type="dcterms:W3CDTF">2012-04-25T04:00:22Z</dcterms:modified>
</cp:coreProperties>
</file>