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8" r:id="rId6"/>
    <p:sldId id="260" r:id="rId7"/>
    <p:sldId id="261" r:id="rId8"/>
    <p:sldId id="262" r:id="rId9"/>
    <p:sldId id="279" r:id="rId10"/>
    <p:sldId id="263" r:id="rId11"/>
    <p:sldId id="264" r:id="rId12"/>
    <p:sldId id="267" r:id="rId13"/>
    <p:sldId id="265" r:id="rId14"/>
    <p:sldId id="272" r:id="rId15"/>
    <p:sldId id="274" r:id="rId16"/>
    <p:sldId id="268" r:id="rId17"/>
    <p:sldId id="270" r:id="rId18"/>
    <p:sldId id="277" r:id="rId19"/>
    <p:sldId id="275" r:id="rId20"/>
    <p:sldId id="276"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819400"/>
            <a:ext cx="8534400" cy="1752600"/>
          </a:xfrm>
        </p:spPr>
        <p:txBody>
          <a:bodyPr>
            <a:normAutofit/>
          </a:bodyPr>
          <a:lstStyle/>
          <a:p>
            <a:r>
              <a:rPr lang="en-US" sz="2400" dirty="0" smtClean="0">
                <a:latin typeface="Times New Roman" pitchFamily="18" charset="0"/>
                <a:cs typeface="Times New Roman" pitchFamily="18" charset="0"/>
              </a:rPr>
              <a:t>	How </a:t>
            </a:r>
            <a:r>
              <a:rPr lang="en-US" sz="2400" dirty="0" smtClean="0">
                <a:latin typeface="Times New Roman" pitchFamily="18" charset="0"/>
                <a:cs typeface="Times New Roman" pitchFamily="18" charset="0"/>
              </a:rPr>
              <a:t>NCLB leaves newcomer </a:t>
            </a:r>
            <a:r>
              <a:rPr lang="en-US" sz="2400" dirty="0" smtClean="0">
                <a:latin typeface="Times New Roman" pitchFamily="18" charset="0"/>
                <a:cs typeface="Times New Roman" pitchFamily="18" charset="0"/>
              </a:rPr>
              <a:t>English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language learners behind</a:t>
            </a:r>
          </a:p>
          <a:p>
            <a:endParaRPr lang="en-US" sz="11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By </a:t>
            </a:r>
            <a:r>
              <a:rPr lang="en-US" sz="2400" dirty="0" err="1" smtClean="0">
                <a:latin typeface="Times New Roman" pitchFamily="18" charset="0"/>
                <a:cs typeface="Times New Roman" pitchFamily="18" charset="0"/>
              </a:rPr>
              <a:t>W.E.Wright</a:t>
            </a:r>
            <a:r>
              <a:rPr lang="en-US" sz="2400" dirty="0" smtClean="0">
                <a:latin typeface="Times New Roman" pitchFamily="18" charset="0"/>
                <a:cs typeface="Times New Roman" pitchFamily="18" charset="0"/>
              </a:rPr>
              <a:t> &amp; X. Li</a:t>
            </a:r>
          </a:p>
          <a:p>
            <a:endParaRPr lang="en-US" sz="2400" dirty="0">
              <a:latin typeface="Times New Roman" pitchFamily="18" charset="0"/>
              <a:cs typeface="Times New Roman" pitchFamily="18" charset="0"/>
            </a:endParaRPr>
          </a:p>
        </p:txBody>
      </p:sp>
      <p:sp>
        <p:nvSpPr>
          <p:cNvPr id="2" name="Title 1"/>
          <p:cNvSpPr>
            <a:spLocks noGrp="1"/>
          </p:cNvSpPr>
          <p:nvPr>
            <p:ph type="ctrTitle"/>
          </p:nvPr>
        </p:nvSpPr>
        <p:spPr>
          <a:xfrm>
            <a:off x="685800" y="381000"/>
            <a:ext cx="7772400" cy="914400"/>
          </a:xfrm>
        </p:spPr>
        <p:txBody>
          <a:bodyPr/>
          <a:lstStyle/>
          <a:p>
            <a:r>
              <a:rPr lang="en-US" dirty="0" smtClean="0"/>
              <a:t>High Stakes Math Tests</a:t>
            </a:r>
            <a:endParaRPr lang="en-US" dirty="0"/>
          </a:p>
        </p:txBody>
      </p:sp>
      <p:sp>
        <p:nvSpPr>
          <p:cNvPr id="4" name="TextBox 3"/>
          <p:cNvSpPr txBox="1"/>
          <p:nvPr/>
        </p:nvSpPr>
        <p:spPr>
          <a:xfrm>
            <a:off x="4648200" y="4953000"/>
            <a:ext cx="4168770" cy="369332"/>
          </a:xfrm>
          <a:prstGeom prst="rect">
            <a:avLst/>
          </a:prstGeom>
          <a:noFill/>
        </p:spPr>
        <p:txBody>
          <a:bodyPr wrap="none" rtlCol="0">
            <a:spAutoFit/>
          </a:bodyPr>
          <a:lstStyle/>
          <a:p>
            <a:r>
              <a:rPr lang="en-US" dirty="0" smtClean="0">
                <a:solidFill>
                  <a:schemeClr val="accent6">
                    <a:lumMod val="50000"/>
                  </a:schemeClr>
                </a:solidFill>
                <a:latin typeface="Times New Roman" pitchFamily="18" charset="0"/>
                <a:cs typeface="Times New Roman" pitchFamily="18" charset="0"/>
              </a:rPr>
              <a:t>Presented by Morgan </a:t>
            </a:r>
            <a:r>
              <a:rPr lang="en-US" dirty="0" err="1" smtClean="0">
                <a:solidFill>
                  <a:schemeClr val="accent6">
                    <a:lumMod val="50000"/>
                  </a:schemeClr>
                </a:solidFill>
                <a:latin typeface="Times New Roman" pitchFamily="18" charset="0"/>
                <a:cs typeface="Times New Roman" pitchFamily="18" charset="0"/>
              </a:rPr>
              <a:t>Pajo</a:t>
            </a:r>
            <a:r>
              <a:rPr lang="en-US" dirty="0" smtClean="0">
                <a:solidFill>
                  <a:schemeClr val="accent6">
                    <a:lumMod val="50000"/>
                  </a:schemeClr>
                </a:solidFill>
                <a:latin typeface="Times New Roman" pitchFamily="18" charset="0"/>
                <a:cs typeface="Times New Roman" pitchFamily="18" charset="0"/>
              </a:rPr>
              <a:t> and </a:t>
            </a:r>
            <a:r>
              <a:rPr lang="en-US" dirty="0" err="1" smtClean="0">
                <a:solidFill>
                  <a:schemeClr val="accent6">
                    <a:lumMod val="50000"/>
                  </a:schemeClr>
                </a:solidFill>
                <a:latin typeface="Times New Roman" pitchFamily="18" charset="0"/>
                <a:cs typeface="Times New Roman" pitchFamily="18" charset="0"/>
              </a:rPr>
              <a:t>Kaan</a:t>
            </a:r>
            <a:r>
              <a:rPr lang="en-US" dirty="0" smtClean="0">
                <a:solidFill>
                  <a:schemeClr val="accent6">
                    <a:lumMod val="50000"/>
                  </a:schemeClr>
                </a:solidFill>
                <a:latin typeface="Times New Roman" pitchFamily="18" charset="0"/>
                <a:cs typeface="Times New Roman" pitchFamily="18" charset="0"/>
              </a:rPr>
              <a:t> </a:t>
            </a:r>
            <a:r>
              <a:rPr lang="en-US" dirty="0" err="1" smtClean="0">
                <a:solidFill>
                  <a:schemeClr val="accent6">
                    <a:lumMod val="50000"/>
                  </a:schemeClr>
                </a:solidFill>
                <a:latin typeface="Times New Roman" pitchFamily="18" charset="0"/>
                <a:cs typeface="Times New Roman" pitchFamily="18" charset="0"/>
              </a:rPr>
              <a:t>Ustun</a:t>
            </a:r>
            <a:endParaRPr lang="en-US" dirty="0" smtClean="0">
              <a:solidFill>
                <a:schemeClr val="accent6">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&amp; Assistance</a:t>
            </a:r>
            <a:endParaRPr lang="en-US" dirty="0"/>
          </a:p>
        </p:txBody>
      </p:sp>
      <p:sp>
        <p:nvSpPr>
          <p:cNvPr id="3" name="Content Placeholder 2"/>
          <p:cNvSpPr>
            <a:spLocks noGrp="1"/>
          </p:cNvSpPr>
          <p:nvPr>
            <p:ph sz="quarter" idx="1"/>
          </p:nvPr>
        </p:nvSpPr>
        <p:spPr/>
        <p:txBody>
          <a:bodyPr/>
          <a:lstStyle/>
          <a:p>
            <a:r>
              <a:rPr lang="en-US" dirty="0" smtClean="0"/>
              <a:t>Participant Observation; Interviews; Analysis of school documents; Analysis student work.</a:t>
            </a:r>
          </a:p>
          <a:p>
            <a:r>
              <a:rPr lang="en-US" dirty="0" smtClean="0"/>
              <a:t>Lexical Analysis of 5</a:t>
            </a:r>
            <a:r>
              <a:rPr lang="en-US" baseline="30000" dirty="0" smtClean="0"/>
              <a:t>th</a:t>
            </a:r>
            <a:r>
              <a:rPr lang="en-US" dirty="0" smtClean="0"/>
              <a:t> Grade Math TAKS Test with Web Vocabulary Profiler</a:t>
            </a:r>
          </a:p>
          <a:p>
            <a:r>
              <a:rPr lang="en-US" dirty="0" smtClean="0"/>
              <a:t>American &amp; Cambodian Textbooks</a:t>
            </a:r>
          </a:p>
          <a:p>
            <a:r>
              <a:rPr lang="en-US" dirty="0" smtClean="0"/>
              <a:t>Differentiated instruction</a:t>
            </a:r>
          </a:p>
          <a:p>
            <a:r>
              <a:rPr lang="en-US" dirty="0" smtClean="0"/>
              <a:t>Pull out English (ESL)</a:t>
            </a:r>
          </a:p>
          <a:p>
            <a:r>
              <a:rPr lang="en-US" dirty="0" smtClean="0"/>
              <a:t>L1 support &amp; Weekly Tutoring</a:t>
            </a:r>
          </a:p>
          <a:p>
            <a:r>
              <a:rPr lang="en-US" dirty="0" smtClean="0"/>
              <a:t>Results: Bora: 6/44 &amp; </a:t>
            </a:r>
            <a:r>
              <a:rPr lang="en-US" dirty="0" err="1" smtClean="0"/>
              <a:t>Nitha</a:t>
            </a:r>
            <a:r>
              <a:rPr lang="en-US" dirty="0" smtClean="0"/>
              <a:t>: 7/44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Struggles</a:t>
            </a:r>
            <a:endParaRPr lang="en-US" dirty="0"/>
          </a:p>
        </p:txBody>
      </p:sp>
      <p:sp>
        <p:nvSpPr>
          <p:cNvPr id="3" name="Content Placeholder 2"/>
          <p:cNvSpPr>
            <a:spLocks noGrp="1"/>
          </p:cNvSpPr>
          <p:nvPr>
            <p:ph sz="quarter" idx="1"/>
          </p:nvPr>
        </p:nvSpPr>
        <p:spPr/>
        <p:txBody>
          <a:bodyPr/>
          <a:lstStyle/>
          <a:p>
            <a:r>
              <a:rPr lang="en-US" dirty="0" smtClean="0"/>
              <a:t>“An analysis of the content of the students math school work in comparison with the TAKS test revealed their school work was far below the level of TAKS test. In addition, the TAKS assessed many concepts not covered in the girls school work” (Wright &amp; Li, 2008, p.243)</a:t>
            </a:r>
          </a:p>
          <a:p>
            <a:endParaRPr lang="en-US" dirty="0" smtClean="0"/>
          </a:p>
          <a:p>
            <a:r>
              <a:rPr lang="en-US" dirty="0" smtClean="0"/>
              <a:t>Multiple steps VS Single Steps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Complexity</a:t>
            </a:r>
            <a:endParaRPr lang="en-US" dirty="0"/>
          </a:p>
        </p:txBody>
      </p:sp>
      <p:sp>
        <p:nvSpPr>
          <p:cNvPr id="3" name="Content Placeholder 2"/>
          <p:cNvSpPr>
            <a:spLocks noGrp="1"/>
          </p:cNvSpPr>
          <p:nvPr>
            <p:ph sz="quarter" idx="1"/>
          </p:nvPr>
        </p:nvSpPr>
        <p:spPr/>
        <p:txBody>
          <a:bodyPr/>
          <a:lstStyle/>
          <a:p>
            <a:r>
              <a:rPr lang="en-US" dirty="0" smtClean="0"/>
              <a:t>Math has “a language all its own”, constituting as a “third language” (Brown, 2005)</a:t>
            </a:r>
          </a:p>
          <a:p>
            <a:r>
              <a:rPr lang="en-US" dirty="0" smtClean="0"/>
              <a:t>Unique vocabulary, syntax, semantic properties, and discourse</a:t>
            </a:r>
          </a:p>
          <a:p>
            <a:pPr lvl="1"/>
            <a:r>
              <a:rPr lang="en-US" dirty="0" smtClean="0"/>
              <a:t>Quotient, table, column, in total, altogether, etc. </a:t>
            </a:r>
          </a:p>
          <a:p>
            <a:r>
              <a:rPr lang="en-US" dirty="0" smtClean="0"/>
              <a:t>Word problems contain complex syntax and difficult lexical terms</a:t>
            </a:r>
          </a:p>
          <a:p>
            <a:r>
              <a:rPr lang="en-US" dirty="0" smtClean="0"/>
              <a:t>Different countries have different mathematical systems</a:t>
            </a:r>
          </a:p>
          <a:p>
            <a:pPr lvl="1"/>
            <a:r>
              <a:rPr lang="en-US" dirty="0" smtClean="0"/>
              <a:t>4,232.56 (USA) = 4.232,56 (Cambodia)</a:t>
            </a:r>
          </a:p>
        </p:txBody>
      </p:sp>
    </p:spTree>
    <p:extLst>
      <p:ext uri="{BB962C8B-B14F-4D97-AF65-F5344CB8AC3E}">
        <p14:creationId xmlns="" xmlns:p14="http://schemas.microsoft.com/office/powerpoint/2010/main" val="1598733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Math Problem</a:t>
            </a:r>
            <a:endParaRPr lang="en-US" dirty="0"/>
          </a:p>
        </p:txBody>
      </p:sp>
      <p:sp>
        <p:nvSpPr>
          <p:cNvPr id="3" name="Content Placeholder 2"/>
          <p:cNvSpPr>
            <a:spLocks noGrp="1"/>
          </p:cNvSpPr>
          <p:nvPr>
            <p:ph sz="quarter" idx="1"/>
          </p:nvPr>
        </p:nvSpPr>
        <p:spPr/>
        <p:txBody>
          <a:bodyPr/>
          <a:lstStyle/>
          <a:p>
            <a:r>
              <a:rPr lang="en-US" dirty="0" smtClean="0"/>
              <a:t>“ </a:t>
            </a:r>
            <a:r>
              <a:rPr lang="en-US" i="1" dirty="0" smtClean="0"/>
              <a:t>A farmer brought watermelons to the market. He sold 15 melons for $54.75. It cost him $1.12 to grow and harvest each melon. How much profit did he make on the sale of one melon</a:t>
            </a:r>
            <a:r>
              <a:rPr lang="en-US" dirty="0" smtClean="0"/>
              <a:t>?”</a:t>
            </a:r>
          </a:p>
          <a:p>
            <a:pPr marL="0" indent="0">
              <a:buNone/>
            </a:pPr>
            <a:endParaRPr lang="en-US" dirty="0"/>
          </a:p>
          <a:p>
            <a:r>
              <a:rPr lang="en-US" dirty="0" smtClean="0"/>
              <a:t>( 54.75 / 15 ) – 1.12 </a:t>
            </a:r>
          </a:p>
          <a:p>
            <a:endParaRPr lang="en-US" dirty="0"/>
          </a:p>
          <a:p>
            <a:r>
              <a:rPr lang="en-US" dirty="0" smtClean="0"/>
              <a:t>What kind of knowledge is needed to solve word problems like this?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a few features…</a:t>
            </a:r>
            <a:endParaRPr lang="en-US" dirty="0"/>
          </a:p>
        </p:txBody>
      </p:sp>
      <p:sp>
        <p:nvSpPr>
          <p:cNvPr id="3" name="Content Placeholder 2"/>
          <p:cNvSpPr>
            <a:spLocks noGrp="1"/>
          </p:cNvSpPr>
          <p:nvPr>
            <p:ph sz="quarter" idx="1"/>
          </p:nvPr>
        </p:nvSpPr>
        <p:spPr/>
        <p:txBody>
          <a:bodyPr numCol="2">
            <a:normAutofit lnSpcReduction="10000"/>
          </a:bodyPr>
          <a:lstStyle/>
          <a:p>
            <a:r>
              <a:rPr lang="en-US" dirty="0" smtClean="0"/>
              <a:t>Math-specific terms</a:t>
            </a:r>
          </a:p>
          <a:p>
            <a:r>
              <a:rPr lang="en-US" dirty="0" smtClean="0"/>
              <a:t>Operative clue words</a:t>
            </a:r>
          </a:p>
          <a:p>
            <a:r>
              <a:rPr lang="en-US" dirty="0" smtClean="0"/>
              <a:t>Extra information </a:t>
            </a:r>
          </a:p>
          <a:p>
            <a:r>
              <a:rPr lang="en-US" dirty="0" smtClean="0"/>
              <a:t>Word-to-number translation</a:t>
            </a:r>
          </a:p>
          <a:p>
            <a:r>
              <a:rPr lang="en-US" dirty="0" smtClean="0"/>
              <a:t>Special math meanings for common words</a:t>
            </a:r>
          </a:p>
          <a:p>
            <a:r>
              <a:rPr lang="en-US" dirty="0" smtClean="0"/>
              <a:t>Infinitive</a:t>
            </a:r>
          </a:p>
          <a:p>
            <a:r>
              <a:rPr lang="en-US" dirty="0" smtClean="0"/>
              <a:t>Attributive clause</a:t>
            </a:r>
          </a:p>
          <a:p>
            <a:r>
              <a:rPr lang="en-US" dirty="0" smtClean="0"/>
              <a:t>Passive voice</a:t>
            </a:r>
          </a:p>
          <a:p>
            <a:r>
              <a:rPr lang="en-US" dirty="0" smtClean="0"/>
              <a:t>Comparative</a:t>
            </a:r>
          </a:p>
          <a:p>
            <a:r>
              <a:rPr lang="en-US" dirty="0" smtClean="0"/>
              <a:t>Conditional clause</a:t>
            </a:r>
          </a:p>
          <a:p>
            <a:r>
              <a:rPr lang="en-US" dirty="0" smtClean="0"/>
              <a:t>Past participial phrase</a:t>
            </a:r>
          </a:p>
          <a:p>
            <a:r>
              <a:rPr lang="en-US" dirty="0" smtClean="0"/>
              <a:t>Adverbial clause</a:t>
            </a:r>
          </a:p>
          <a:p>
            <a:r>
              <a:rPr lang="en-US" dirty="0" smtClean="0"/>
              <a:t>Multiple clauses</a:t>
            </a:r>
          </a:p>
          <a:p>
            <a:r>
              <a:rPr lang="en-US" dirty="0" smtClean="0"/>
              <a:t>Objective clause</a:t>
            </a:r>
          </a:p>
          <a:p>
            <a:r>
              <a:rPr lang="en-US" dirty="0" smtClean="0"/>
              <a:t>Gerund</a:t>
            </a:r>
          </a:p>
          <a:p>
            <a:r>
              <a:rPr lang="en-US" dirty="0" smtClean="0"/>
              <a:t>Negation in Q</a:t>
            </a:r>
          </a:p>
          <a:p>
            <a:r>
              <a:rPr lang="en-US" dirty="0"/>
              <a:t>S</a:t>
            </a:r>
            <a:r>
              <a:rPr lang="en-US" dirty="0" smtClean="0"/>
              <a:t>uperlative</a:t>
            </a:r>
          </a:p>
          <a:p>
            <a:endParaRPr lang="en-US" dirty="0"/>
          </a:p>
        </p:txBody>
      </p:sp>
    </p:spTree>
    <p:extLst>
      <p:ext uri="{BB962C8B-B14F-4D97-AF65-F5344CB8AC3E}">
        <p14:creationId xmlns="" xmlns:p14="http://schemas.microsoft.com/office/powerpoint/2010/main" val="1363701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Analysis</a:t>
            </a:r>
            <a:endParaRPr lang="en-US" dirty="0"/>
          </a:p>
        </p:txBody>
      </p:sp>
      <p:sp>
        <p:nvSpPr>
          <p:cNvPr id="3" name="Content Placeholder 2"/>
          <p:cNvSpPr>
            <a:spLocks noGrp="1"/>
          </p:cNvSpPr>
          <p:nvPr>
            <p:ph sz="quarter" idx="1"/>
          </p:nvPr>
        </p:nvSpPr>
        <p:spPr>
          <a:xfrm>
            <a:off x="301752" y="1527048"/>
            <a:ext cx="8503920" cy="1825752"/>
          </a:xfrm>
        </p:spPr>
        <p:txBody>
          <a:bodyPr>
            <a:normAutofit/>
          </a:bodyPr>
          <a:lstStyle/>
          <a:p>
            <a:r>
              <a:rPr lang="en-US" dirty="0"/>
              <a:t>“ </a:t>
            </a:r>
            <a:r>
              <a:rPr lang="en-US" i="1" dirty="0"/>
              <a:t>A </a:t>
            </a:r>
            <a:r>
              <a:rPr lang="en-US" i="1" u="sng" dirty="0"/>
              <a:t>farmer</a:t>
            </a:r>
            <a:r>
              <a:rPr lang="en-US" i="1" dirty="0"/>
              <a:t> </a:t>
            </a:r>
            <a:r>
              <a:rPr lang="en-US" i="1" u="sng" dirty="0"/>
              <a:t>brought</a:t>
            </a:r>
            <a:r>
              <a:rPr lang="en-US" i="1" dirty="0"/>
              <a:t> </a:t>
            </a:r>
            <a:r>
              <a:rPr lang="en-US" i="1" u="sng" dirty="0"/>
              <a:t>watermelons</a:t>
            </a:r>
            <a:r>
              <a:rPr lang="en-US" i="1" dirty="0"/>
              <a:t> to the </a:t>
            </a:r>
            <a:r>
              <a:rPr lang="en-US" i="1" u="sng" dirty="0"/>
              <a:t>market</a:t>
            </a:r>
            <a:r>
              <a:rPr lang="en-US" i="1" dirty="0"/>
              <a:t>. He </a:t>
            </a:r>
            <a:r>
              <a:rPr lang="en-US" i="1" u="sng" dirty="0"/>
              <a:t>sold</a:t>
            </a:r>
            <a:r>
              <a:rPr lang="en-US" i="1" dirty="0"/>
              <a:t> 15 </a:t>
            </a:r>
            <a:r>
              <a:rPr lang="en-US" i="1" u="sng" dirty="0"/>
              <a:t>melons</a:t>
            </a:r>
            <a:r>
              <a:rPr lang="en-US" i="1" dirty="0"/>
              <a:t> for $54.75. It </a:t>
            </a:r>
            <a:r>
              <a:rPr lang="en-US" i="1" u="sng" dirty="0"/>
              <a:t>cost</a:t>
            </a:r>
            <a:r>
              <a:rPr lang="en-US" i="1" dirty="0"/>
              <a:t> him $1.12 to </a:t>
            </a:r>
            <a:r>
              <a:rPr lang="en-US" i="1" u="sng" dirty="0"/>
              <a:t>grow</a:t>
            </a:r>
            <a:r>
              <a:rPr lang="en-US" i="1" dirty="0"/>
              <a:t> and </a:t>
            </a:r>
            <a:r>
              <a:rPr lang="en-US" i="1" u="sng" dirty="0"/>
              <a:t>harvest</a:t>
            </a:r>
            <a:r>
              <a:rPr lang="en-US" i="1" dirty="0"/>
              <a:t> </a:t>
            </a:r>
            <a:r>
              <a:rPr lang="en-US" i="1" u="sng" dirty="0"/>
              <a:t>each</a:t>
            </a:r>
            <a:r>
              <a:rPr lang="en-US" i="1" dirty="0"/>
              <a:t> melon. How much </a:t>
            </a:r>
            <a:r>
              <a:rPr lang="en-US" i="1" u="sng" dirty="0"/>
              <a:t>profit</a:t>
            </a:r>
            <a:r>
              <a:rPr lang="en-US" i="1" dirty="0"/>
              <a:t> did he make on the </a:t>
            </a:r>
            <a:r>
              <a:rPr lang="en-US" i="1" u="sng" dirty="0"/>
              <a:t>sale</a:t>
            </a:r>
            <a:r>
              <a:rPr lang="en-US" i="1" dirty="0"/>
              <a:t> of one melon</a:t>
            </a:r>
            <a:r>
              <a:rPr lang="en-US" dirty="0" smtClean="0"/>
              <a:t>?”</a:t>
            </a:r>
          </a:p>
          <a:p>
            <a:pPr marL="0" indent="0">
              <a:buNone/>
            </a:pPr>
            <a:endParaRPr lang="en-US" dirty="0"/>
          </a:p>
        </p:txBody>
      </p:sp>
      <p:sp>
        <p:nvSpPr>
          <p:cNvPr id="7" name="Content Placeholder 2"/>
          <p:cNvSpPr txBox="1">
            <a:spLocks/>
          </p:cNvSpPr>
          <p:nvPr/>
        </p:nvSpPr>
        <p:spPr>
          <a:xfrm>
            <a:off x="335280" y="3581400"/>
            <a:ext cx="8503920" cy="2438400"/>
          </a:xfrm>
          <a:prstGeom prst="rect">
            <a:avLst/>
          </a:prstGeom>
        </p:spPr>
        <p:txBody>
          <a:bodyPr vert="horz" numCol="2">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farmer</a:t>
            </a:r>
          </a:p>
          <a:p>
            <a:r>
              <a:rPr lang="en-US" dirty="0" smtClean="0"/>
              <a:t>brought</a:t>
            </a:r>
          </a:p>
          <a:p>
            <a:r>
              <a:rPr lang="en-US" dirty="0"/>
              <a:t>w</a:t>
            </a:r>
            <a:r>
              <a:rPr lang="en-US" dirty="0" smtClean="0"/>
              <a:t>atermelon = melon</a:t>
            </a:r>
          </a:p>
          <a:p>
            <a:r>
              <a:rPr lang="en-US" dirty="0"/>
              <a:t>m</a:t>
            </a:r>
            <a:r>
              <a:rPr lang="en-US" dirty="0" smtClean="0"/>
              <a:t>arket</a:t>
            </a:r>
          </a:p>
          <a:p>
            <a:r>
              <a:rPr lang="en-US" dirty="0" smtClean="0"/>
              <a:t>grow and harvest</a:t>
            </a:r>
          </a:p>
          <a:p>
            <a:r>
              <a:rPr lang="en-US" dirty="0" smtClean="0"/>
              <a:t>sold</a:t>
            </a:r>
          </a:p>
          <a:p>
            <a:r>
              <a:rPr lang="en-US" dirty="0" smtClean="0"/>
              <a:t>cost</a:t>
            </a:r>
          </a:p>
          <a:p>
            <a:r>
              <a:rPr lang="en-US" dirty="0" smtClean="0"/>
              <a:t>profit </a:t>
            </a:r>
          </a:p>
          <a:p>
            <a:r>
              <a:rPr lang="en-US" dirty="0" smtClean="0"/>
              <a:t>sale</a:t>
            </a:r>
            <a:endParaRPr lang="en-US" dirty="0"/>
          </a:p>
        </p:txBody>
      </p:sp>
    </p:spTree>
    <p:extLst>
      <p:ext uri="{BB962C8B-B14F-4D97-AF65-F5344CB8AC3E}">
        <p14:creationId xmlns="" xmlns:p14="http://schemas.microsoft.com/office/powerpoint/2010/main" val="2904681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Complexity - Lexical Features</a:t>
            </a:r>
            <a:endParaRPr lang="en-US" dirty="0"/>
          </a:p>
        </p:txBody>
      </p:sp>
      <p:sp>
        <p:nvSpPr>
          <p:cNvPr id="3" name="Content Placeholder 2"/>
          <p:cNvSpPr>
            <a:spLocks noGrp="1"/>
          </p:cNvSpPr>
          <p:nvPr>
            <p:ph sz="quarter" idx="1"/>
          </p:nvPr>
        </p:nvSpPr>
        <p:spPr/>
        <p:txBody>
          <a:bodyPr>
            <a:normAutofit/>
          </a:bodyPr>
          <a:lstStyle/>
          <a:p>
            <a:r>
              <a:rPr lang="en-US" dirty="0" smtClean="0"/>
              <a:t>Math-specific academic words</a:t>
            </a:r>
          </a:p>
          <a:p>
            <a:pPr lvl="1"/>
            <a:r>
              <a:rPr lang="en-US" dirty="0" smtClean="0"/>
              <a:t>“A </a:t>
            </a:r>
            <a:r>
              <a:rPr lang="en-US" u="sng" dirty="0" smtClean="0">
                <a:solidFill>
                  <a:schemeClr val="tx1"/>
                </a:solidFill>
              </a:rPr>
              <a:t>rectangular</a:t>
            </a:r>
            <a:r>
              <a:rPr lang="en-US" dirty="0" smtClean="0">
                <a:solidFill>
                  <a:schemeClr val="tx1"/>
                </a:solidFill>
              </a:rPr>
              <a:t> </a:t>
            </a:r>
            <a:r>
              <a:rPr lang="en-US" u="sng" dirty="0" smtClean="0">
                <a:solidFill>
                  <a:schemeClr val="tx1"/>
                </a:solidFill>
              </a:rPr>
              <a:t>prism</a:t>
            </a:r>
            <a:r>
              <a:rPr lang="en-US" dirty="0" smtClean="0">
                <a:solidFill>
                  <a:schemeClr val="tx1"/>
                </a:solidFill>
              </a:rPr>
              <a:t> </a:t>
            </a:r>
            <a:r>
              <a:rPr lang="en-US" dirty="0" smtClean="0"/>
              <a:t>made of 1-</a:t>
            </a:r>
            <a:r>
              <a:rPr lang="en-US" u="sng" dirty="0" smtClean="0">
                <a:solidFill>
                  <a:schemeClr val="tx1"/>
                </a:solidFill>
              </a:rPr>
              <a:t>centimeter</a:t>
            </a:r>
            <a:r>
              <a:rPr lang="en-US" u="sng" dirty="0" smtClean="0"/>
              <a:t> </a:t>
            </a:r>
            <a:r>
              <a:rPr lang="en-US" u="sng" dirty="0" smtClean="0">
                <a:solidFill>
                  <a:schemeClr val="tx1"/>
                </a:solidFill>
              </a:rPr>
              <a:t>cubes</a:t>
            </a:r>
            <a:r>
              <a:rPr lang="en-US" dirty="0"/>
              <a:t> </a:t>
            </a:r>
            <a:r>
              <a:rPr lang="en-US" dirty="0" smtClean="0"/>
              <a:t>is shown below. What is the </a:t>
            </a:r>
            <a:r>
              <a:rPr lang="en-US" u="sng" dirty="0" smtClean="0">
                <a:solidFill>
                  <a:schemeClr val="tx1"/>
                </a:solidFill>
              </a:rPr>
              <a:t>volume</a:t>
            </a:r>
            <a:r>
              <a:rPr lang="en-US" dirty="0" smtClean="0"/>
              <a:t> of this rectangular prism?”</a:t>
            </a:r>
            <a:endParaRPr lang="en-US" dirty="0"/>
          </a:p>
          <a:p>
            <a:r>
              <a:rPr lang="en-US" dirty="0" smtClean="0"/>
              <a:t>Absence of familiar clues for operations</a:t>
            </a:r>
          </a:p>
          <a:p>
            <a:pPr lvl="1"/>
            <a:r>
              <a:rPr lang="en-US" dirty="0"/>
              <a:t>In our school there are 328 girls and 297 boys. How many children are there </a:t>
            </a:r>
            <a:r>
              <a:rPr lang="en-US" dirty="0" smtClean="0"/>
              <a:t>in our </a:t>
            </a:r>
            <a:r>
              <a:rPr lang="en-US" dirty="0"/>
              <a:t>school </a:t>
            </a:r>
            <a:r>
              <a:rPr lang="en-US" u="sng" dirty="0">
                <a:solidFill>
                  <a:schemeClr val="tx1"/>
                </a:solidFill>
              </a:rPr>
              <a:t>all together</a:t>
            </a:r>
            <a:r>
              <a:rPr lang="en-US" dirty="0" smtClean="0"/>
              <a:t>?</a:t>
            </a:r>
          </a:p>
          <a:p>
            <a:r>
              <a:rPr lang="en-US" dirty="0" smtClean="0"/>
              <a:t>Converting words into numbers</a:t>
            </a:r>
          </a:p>
          <a:p>
            <a:pPr lvl="1"/>
            <a:r>
              <a:rPr lang="en-US" dirty="0" smtClean="0"/>
              <a:t>[“Roses</a:t>
            </a:r>
            <a:r>
              <a:rPr lang="en-US" dirty="0"/>
              <a:t>—$1.00 each or $10.00 per </a:t>
            </a:r>
            <a:r>
              <a:rPr lang="en-US" u="sng" dirty="0">
                <a:solidFill>
                  <a:schemeClr val="tx1"/>
                </a:solidFill>
              </a:rPr>
              <a:t>dozen</a:t>
            </a:r>
            <a:r>
              <a:rPr lang="en-US" dirty="0"/>
              <a:t>’’].</a:t>
            </a:r>
            <a:endParaRPr lang="en-US" dirty="0" smtClean="0"/>
          </a:p>
          <a:p>
            <a:r>
              <a:rPr lang="en-US" dirty="0" smtClean="0"/>
              <a:t>Differences in meanings </a:t>
            </a:r>
            <a:endParaRPr lang="en-US" dirty="0"/>
          </a:p>
          <a:p>
            <a:pPr lvl="1"/>
            <a:r>
              <a:rPr lang="en-US" dirty="0"/>
              <a:t>Which </a:t>
            </a:r>
            <a:r>
              <a:rPr lang="en-US" dirty="0" smtClean="0"/>
              <a:t>pair of </a:t>
            </a:r>
            <a:r>
              <a:rPr lang="en-US" dirty="0"/>
              <a:t>eagle pictures shows a </a:t>
            </a:r>
            <a:r>
              <a:rPr lang="en-US" u="sng" dirty="0">
                <a:solidFill>
                  <a:schemeClr val="tx1"/>
                </a:solidFill>
              </a:rPr>
              <a:t>translation</a:t>
            </a:r>
            <a:r>
              <a:rPr lang="en-US" dirty="0"/>
              <a:t>?’’</a:t>
            </a:r>
            <a:endParaRPr lang="en-US" dirty="0" smtClean="0"/>
          </a:p>
        </p:txBody>
      </p:sp>
    </p:spTree>
    <p:extLst>
      <p:ext uri="{BB962C8B-B14F-4D97-AF65-F5344CB8AC3E}">
        <p14:creationId xmlns="" xmlns:p14="http://schemas.microsoft.com/office/powerpoint/2010/main" val="1413288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Complexity – Syntactic Features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Use of infinitive</a:t>
            </a:r>
          </a:p>
          <a:p>
            <a:pPr lvl="1"/>
            <a:r>
              <a:rPr lang="en-US" u="sng" dirty="0" smtClean="0">
                <a:solidFill>
                  <a:schemeClr val="tx1"/>
                </a:solidFill>
              </a:rPr>
              <a:t>To determine</a:t>
            </a:r>
            <a:r>
              <a:rPr lang="en-US" dirty="0" smtClean="0"/>
              <a:t> whether they are halfway to their goal of $450.00, what should the students do?</a:t>
            </a:r>
          </a:p>
          <a:p>
            <a:r>
              <a:rPr lang="en-US" dirty="0" smtClean="0"/>
              <a:t>Use of superlatives</a:t>
            </a:r>
          </a:p>
          <a:p>
            <a:pPr lvl="1"/>
            <a:r>
              <a:rPr lang="en-US" dirty="0" smtClean="0"/>
              <a:t>If the shelf is 3 feet long, what is the </a:t>
            </a:r>
            <a:r>
              <a:rPr lang="en-US" u="sng" dirty="0" smtClean="0">
                <a:solidFill>
                  <a:schemeClr val="tx1"/>
                </a:solidFill>
              </a:rPr>
              <a:t>greatest</a:t>
            </a:r>
            <a:r>
              <a:rPr lang="en-US" dirty="0" smtClean="0">
                <a:solidFill>
                  <a:schemeClr val="tx1"/>
                </a:solidFill>
              </a:rPr>
              <a:t> </a:t>
            </a:r>
            <a:r>
              <a:rPr lang="en-US" dirty="0" smtClean="0"/>
              <a:t>number of videotapes that Stella can store on the shelf?</a:t>
            </a:r>
          </a:p>
          <a:p>
            <a:r>
              <a:rPr lang="en-US" dirty="0" smtClean="0"/>
              <a:t>Negation in questions</a:t>
            </a:r>
          </a:p>
          <a:p>
            <a:pPr lvl="1"/>
            <a:r>
              <a:rPr lang="en-US" dirty="0" smtClean="0"/>
              <a:t>Which of the </a:t>
            </a:r>
            <a:r>
              <a:rPr lang="en-US" dirty="0"/>
              <a:t>following combinations of supplies </a:t>
            </a:r>
            <a:r>
              <a:rPr lang="en-US" dirty="0" smtClean="0"/>
              <a:t>does she </a:t>
            </a:r>
            <a:r>
              <a:rPr lang="en-US" u="sng" dirty="0" smtClean="0">
                <a:solidFill>
                  <a:schemeClr val="tx1"/>
                </a:solidFill>
              </a:rPr>
              <a:t>NOT</a:t>
            </a:r>
            <a:r>
              <a:rPr lang="en-US" dirty="0" smtClean="0">
                <a:solidFill>
                  <a:schemeClr val="tx1"/>
                </a:solidFill>
              </a:rPr>
              <a:t> </a:t>
            </a:r>
            <a:r>
              <a:rPr lang="en-US" dirty="0" smtClean="0"/>
              <a:t>have enough money to buy?</a:t>
            </a:r>
          </a:p>
          <a:p>
            <a:r>
              <a:rPr lang="en-US" dirty="0" smtClean="0"/>
              <a:t>Conditional clause + gerund + attributive clause</a:t>
            </a:r>
          </a:p>
          <a:p>
            <a:pPr lvl="1"/>
            <a:r>
              <a:rPr lang="en-US" u="sng" dirty="0" smtClean="0"/>
              <a:t>If</a:t>
            </a:r>
            <a:r>
              <a:rPr lang="en-US" dirty="0" smtClean="0"/>
              <a:t> she picks a card without </a:t>
            </a:r>
            <a:r>
              <a:rPr lang="en-US" u="sng" dirty="0" smtClean="0"/>
              <a:t>looking</a:t>
            </a:r>
            <a:r>
              <a:rPr lang="en-US" dirty="0" smtClean="0"/>
              <a:t>, what is the probability that it will have the letter </a:t>
            </a:r>
            <a:r>
              <a:rPr lang="en-US" i="1" dirty="0" smtClean="0"/>
              <a:t>S </a:t>
            </a:r>
            <a:r>
              <a:rPr lang="en-US" dirty="0" smtClean="0"/>
              <a:t>on it?</a:t>
            </a:r>
          </a:p>
          <a:p>
            <a:pPr lvl="1"/>
            <a:endParaRPr lang="en-US" dirty="0" smtClean="0"/>
          </a:p>
          <a:p>
            <a:pPr lvl="1"/>
            <a:endParaRPr lang="en-US" dirty="0"/>
          </a:p>
        </p:txBody>
      </p:sp>
    </p:spTree>
    <p:extLst>
      <p:ext uri="{BB962C8B-B14F-4D97-AF65-F5344CB8AC3E}">
        <p14:creationId xmlns="" xmlns:p14="http://schemas.microsoft.com/office/powerpoint/2010/main" val="2857273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Not just numbers…</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971154" y="1828800"/>
            <a:ext cx="2838846" cy="2575643"/>
          </a:xfrm>
        </p:spPr>
      </p:pic>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81600" y="1828800"/>
            <a:ext cx="2743583" cy="2590800"/>
          </a:xfrm>
          <a:prstGeom prst="rect">
            <a:avLst/>
          </a:prstGeo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57200" y="4792938"/>
            <a:ext cx="8163554" cy="1303062"/>
          </a:xfrm>
          <a:prstGeom prst="rect">
            <a:avLst/>
          </a:prstGeom>
        </p:spPr>
      </p:pic>
    </p:spTree>
    <p:extLst>
      <p:ext uri="{BB962C8B-B14F-4D97-AF65-F5344CB8AC3E}">
        <p14:creationId xmlns="" xmlns:p14="http://schemas.microsoft.com/office/powerpoint/2010/main" val="729290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1752600" y="1752595"/>
            <a:ext cx="5587252" cy="4346579"/>
          </a:xfrm>
        </p:spPr>
      </p:pic>
      <p:sp>
        <p:nvSpPr>
          <p:cNvPr id="3" name="TextBox 2"/>
          <p:cNvSpPr txBox="1"/>
          <p:nvPr/>
        </p:nvSpPr>
        <p:spPr>
          <a:xfrm>
            <a:off x="6248400" y="6248400"/>
            <a:ext cx="2331087" cy="369332"/>
          </a:xfrm>
          <a:prstGeom prst="rect">
            <a:avLst/>
          </a:prstGeom>
          <a:noFill/>
        </p:spPr>
        <p:txBody>
          <a:bodyPr wrap="none" rtlCol="0">
            <a:spAutoFit/>
          </a:bodyPr>
          <a:lstStyle/>
          <a:p>
            <a:r>
              <a:rPr lang="en-US" dirty="0" smtClean="0"/>
              <a:t>CITATION NEEDED</a:t>
            </a:r>
            <a:endParaRPr lang="en-US" dirty="0"/>
          </a:p>
        </p:txBody>
      </p:sp>
    </p:spTree>
    <p:extLst>
      <p:ext uri="{BB962C8B-B14F-4D97-AF65-F5344CB8AC3E}">
        <p14:creationId xmlns="" xmlns:p14="http://schemas.microsoft.com/office/powerpoint/2010/main" val="4182500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 nutshell…</a:t>
            </a:r>
            <a:endParaRPr lang="en-US" dirty="0"/>
          </a:p>
        </p:txBody>
      </p:sp>
      <p:sp>
        <p:nvSpPr>
          <p:cNvPr id="3" name="Content Placeholder 2"/>
          <p:cNvSpPr>
            <a:spLocks noGrp="1"/>
          </p:cNvSpPr>
          <p:nvPr>
            <p:ph sz="quarter" idx="1"/>
          </p:nvPr>
        </p:nvSpPr>
        <p:spPr>
          <a:xfrm>
            <a:off x="301752" y="1527048"/>
            <a:ext cx="8503920" cy="5178552"/>
          </a:xfrm>
        </p:spPr>
        <p:txBody>
          <a:bodyPr>
            <a:normAutofit/>
          </a:bodyPr>
          <a:lstStyle/>
          <a:p>
            <a:r>
              <a:rPr lang="en-US" dirty="0" smtClean="0"/>
              <a:t>Introduction</a:t>
            </a:r>
          </a:p>
          <a:p>
            <a:r>
              <a:rPr lang="en-US" dirty="0" smtClean="0"/>
              <a:t>Challenges for ELLS in Learning Math through English</a:t>
            </a:r>
          </a:p>
          <a:p>
            <a:r>
              <a:rPr lang="en-US" dirty="0" smtClean="0"/>
              <a:t>Research participants &amp; research site</a:t>
            </a:r>
          </a:p>
          <a:p>
            <a:r>
              <a:rPr lang="en-US" dirty="0" smtClean="0"/>
              <a:t>Methodology</a:t>
            </a:r>
          </a:p>
          <a:p>
            <a:r>
              <a:rPr lang="en-US" dirty="0" smtClean="0"/>
              <a:t>School Efforts to assist </a:t>
            </a:r>
            <a:r>
              <a:rPr lang="en-US" dirty="0" err="1" smtClean="0"/>
              <a:t>Nitha</a:t>
            </a:r>
            <a:r>
              <a:rPr lang="en-US" dirty="0" smtClean="0"/>
              <a:t> &amp; Bora</a:t>
            </a:r>
          </a:p>
          <a:p>
            <a:r>
              <a:rPr lang="en-US" dirty="0" smtClean="0"/>
              <a:t>Struggling with Math in the classroom</a:t>
            </a:r>
          </a:p>
          <a:p>
            <a:r>
              <a:rPr lang="en-US" dirty="0" smtClean="0"/>
              <a:t>Linguistic Complexity</a:t>
            </a:r>
          </a:p>
          <a:p>
            <a:r>
              <a:rPr lang="en-US" dirty="0" smtClean="0"/>
              <a:t>Opportunity to learn Content Analysis</a:t>
            </a:r>
          </a:p>
          <a:p>
            <a:r>
              <a:rPr lang="en-US" dirty="0" smtClean="0"/>
              <a:t>Conclusion &amp; Discussion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sz="quarter" idx="1"/>
          </p:nvPr>
        </p:nvSpPr>
        <p:spPr/>
        <p:txBody>
          <a:bodyPr>
            <a:normAutofit fontScale="92500" lnSpcReduction="20000"/>
          </a:bodyPr>
          <a:lstStyle/>
          <a:p>
            <a:pPr marL="514350" lvl="0" indent="-514350">
              <a:buAutoNum type="arabicPeriod"/>
            </a:pPr>
            <a:r>
              <a:rPr lang="en-US" dirty="0" smtClean="0"/>
              <a:t>How </a:t>
            </a:r>
            <a:r>
              <a:rPr lang="en-US" dirty="0"/>
              <a:t>important is it for the teachers to understand the cultural background of their students in order to help them with NCLB </a:t>
            </a:r>
            <a:r>
              <a:rPr lang="en-US" dirty="0" smtClean="0"/>
              <a:t>testing?</a:t>
            </a:r>
          </a:p>
          <a:p>
            <a:pPr marL="514350" lvl="0" indent="-514350">
              <a:buAutoNum type="arabicPeriod"/>
            </a:pPr>
            <a:endParaRPr lang="en-US" dirty="0"/>
          </a:p>
          <a:p>
            <a:pPr marL="514350" lvl="0" indent="-514350">
              <a:buAutoNum type="arabicPeriod"/>
            </a:pPr>
            <a:r>
              <a:rPr lang="en-US" dirty="0" smtClean="0"/>
              <a:t>What </a:t>
            </a:r>
            <a:r>
              <a:rPr lang="en-US" dirty="0"/>
              <a:t>types of support would you as a teacher offer nonnative English speakers in order to pass the NCLB </a:t>
            </a:r>
            <a:r>
              <a:rPr lang="en-US" dirty="0" smtClean="0"/>
              <a:t>testing?</a:t>
            </a:r>
          </a:p>
          <a:p>
            <a:pPr marL="514350" lvl="0" indent="-514350">
              <a:buAutoNum type="arabicPeriod"/>
            </a:pPr>
            <a:endParaRPr lang="en-US" dirty="0"/>
          </a:p>
          <a:p>
            <a:pPr marL="514350" lvl="0" indent="-514350">
              <a:buAutoNum type="arabicPeriod"/>
            </a:pPr>
            <a:r>
              <a:rPr lang="en-US" dirty="0" smtClean="0"/>
              <a:t>Where </a:t>
            </a:r>
            <a:r>
              <a:rPr lang="en-US" dirty="0"/>
              <a:t>do the teacher’s assistance and responsibility begin and end with NCLB </a:t>
            </a:r>
            <a:r>
              <a:rPr lang="en-US" dirty="0" smtClean="0"/>
              <a:t>testing?</a:t>
            </a:r>
          </a:p>
          <a:p>
            <a:pPr marL="514350" lvl="0" indent="-514350">
              <a:buAutoNum type="arabicPeriod"/>
            </a:pPr>
            <a:endParaRPr lang="en-US" dirty="0"/>
          </a:p>
          <a:p>
            <a:pPr marL="514350" lvl="0" indent="-514350">
              <a:buAutoNum type="arabicPeriod"/>
            </a:pPr>
            <a:r>
              <a:rPr lang="en-US" dirty="0" smtClean="0"/>
              <a:t>How </a:t>
            </a:r>
            <a:r>
              <a:rPr lang="en-US" dirty="0"/>
              <a:t>should NCLB tackle the multiple language background issue?</a:t>
            </a:r>
          </a:p>
          <a:p>
            <a:endParaRPr lang="en-US" dirty="0"/>
          </a:p>
        </p:txBody>
      </p:sp>
    </p:spTree>
    <p:extLst>
      <p:ext uri="{BB962C8B-B14F-4D97-AF65-F5344CB8AC3E}">
        <p14:creationId xmlns="" xmlns:p14="http://schemas.microsoft.com/office/powerpoint/2010/main" val="103587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pPr marL="0" indent="0">
              <a:buNone/>
            </a:pPr>
            <a:r>
              <a:rPr lang="en-US" sz="2000" dirty="0"/>
              <a:t>Brown, C. L. (2005). Equity of literacy-based math performance assessments </a:t>
            </a:r>
            <a:r>
              <a:rPr lang="en-US" sz="2000" dirty="0" smtClean="0"/>
              <a:t>for </a:t>
            </a:r>
            <a:r>
              <a:rPr lang="en-US" sz="2000" dirty="0"/>
              <a:t>English language </a:t>
            </a:r>
            <a:r>
              <a:rPr lang="en-US" sz="2000" dirty="0" smtClean="0"/>
              <a:t>learners</a:t>
            </a:r>
            <a:r>
              <a:rPr lang="en-US" sz="2000" dirty="0"/>
              <a:t>. Bilingual Research Journal, 29(2</a:t>
            </a:r>
            <a:r>
              <a:rPr lang="en-US" sz="2000"/>
              <a:t>), </a:t>
            </a:r>
            <a:r>
              <a:rPr lang="en-US" sz="2000" smtClean="0"/>
              <a:t>337–364</a:t>
            </a:r>
            <a:r>
              <a:rPr lang="en-US" sz="2000" dirty="0"/>
              <a:t>.</a:t>
            </a:r>
          </a:p>
          <a:p>
            <a:pPr marL="0" indent="0">
              <a:buNone/>
            </a:pPr>
            <a:r>
              <a:rPr lang="en-US" sz="2000" dirty="0" smtClean="0"/>
              <a:t>Wright</a:t>
            </a:r>
            <a:r>
              <a:rPr lang="en-US" sz="2000" dirty="0"/>
              <a:t>, W.E. &amp; Li, X. (2008). High-stakes math tests: How </a:t>
            </a:r>
            <a:r>
              <a:rPr lang="en-US" sz="2000" i="1" dirty="0"/>
              <a:t>No Child Left </a:t>
            </a:r>
            <a:endParaRPr lang="en-US" sz="2000" i="1" dirty="0" smtClean="0"/>
          </a:p>
          <a:p>
            <a:pPr marL="0" indent="0">
              <a:buNone/>
            </a:pPr>
            <a:r>
              <a:rPr lang="en-US" sz="2000" i="1" dirty="0"/>
              <a:t> </a:t>
            </a:r>
            <a:r>
              <a:rPr lang="en-US" sz="2000" i="1" dirty="0" smtClean="0"/>
              <a:t>   Behind </a:t>
            </a:r>
            <a:r>
              <a:rPr lang="en-US" sz="2000" dirty="0"/>
              <a:t>leaves newcomer English </a:t>
            </a:r>
            <a:r>
              <a:rPr lang="en-US" sz="2000" dirty="0" smtClean="0"/>
              <a:t>language </a:t>
            </a:r>
            <a:r>
              <a:rPr lang="en-US" sz="2000" dirty="0"/>
              <a:t>learners behind. </a:t>
            </a:r>
            <a:r>
              <a:rPr lang="en-US" sz="2000" i="1" dirty="0"/>
              <a:t>Language </a:t>
            </a:r>
            <a:endParaRPr lang="en-US" sz="2000" i="1" dirty="0" smtClean="0"/>
          </a:p>
          <a:p>
            <a:pPr marL="0" indent="0">
              <a:buNone/>
            </a:pPr>
            <a:r>
              <a:rPr lang="en-US" sz="2000" i="1" dirty="0"/>
              <a:t> </a:t>
            </a:r>
            <a:r>
              <a:rPr lang="en-US" sz="2000" i="1" dirty="0" smtClean="0"/>
              <a:t>   Policy</a:t>
            </a:r>
            <a:r>
              <a:rPr lang="en-US" sz="2000" i="1" dirty="0"/>
              <a:t>, 7,</a:t>
            </a:r>
            <a:r>
              <a:rPr lang="en-US" sz="2000" dirty="0"/>
              <a:t> 237-266. </a:t>
            </a:r>
            <a:r>
              <a:rPr lang="en-US" sz="2000" dirty="0" err="1"/>
              <a:t>doi</a:t>
            </a:r>
            <a:r>
              <a:rPr lang="en-US" sz="2000" dirty="0"/>
              <a:t>: 10.1007/s10993-008-9099-2</a:t>
            </a:r>
          </a:p>
          <a:p>
            <a:pPr marL="0" indent="0">
              <a:buNone/>
            </a:pPr>
            <a:r>
              <a:rPr lang="en-US" sz="2000" dirty="0" smtClean="0"/>
              <a:t>Department </a:t>
            </a:r>
            <a:r>
              <a:rPr lang="en-US" sz="2000" dirty="0"/>
              <a:t>of Curriculum &amp; Instruction (2009). </a:t>
            </a:r>
            <a:r>
              <a:rPr lang="en-US" sz="2000" i="1" dirty="0"/>
              <a:t>Nailing down the TAKS.</a:t>
            </a:r>
            <a:r>
              <a:rPr lang="en-US" sz="2000" dirty="0"/>
              <a:t> </a:t>
            </a:r>
            <a:endParaRPr lang="en-US" sz="2000" dirty="0" smtClean="0"/>
          </a:p>
          <a:p>
            <a:pPr marL="0" indent="0">
              <a:buNone/>
            </a:pPr>
            <a:r>
              <a:rPr lang="en-US" sz="2000" dirty="0"/>
              <a:t> </a:t>
            </a:r>
            <a:r>
              <a:rPr lang="en-US" sz="2000" dirty="0" smtClean="0"/>
              <a:t>   Cypress-Fairbanks </a:t>
            </a:r>
            <a:r>
              <a:rPr lang="en-US" sz="2000" dirty="0"/>
              <a:t>Independent </a:t>
            </a:r>
            <a:r>
              <a:rPr lang="en-US" sz="2000" dirty="0" smtClean="0"/>
              <a:t>School </a:t>
            </a:r>
            <a:r>
              <a:rPr lang="en-US" sz="2000" dirty="0"/>
              <a:t>District.</a:t>
            </a:r>
          </a:p>
          <a:p>
            <a:pPr marL="0" indent="0">
              <a:buNone/>
            </a:pPr>
            <a:r>
              <a:rPr lang="en-US" sz="2000" i="1" dirty="0" smtClean="0"/>
              <a:t>TAKS </a:t>
            </a:r>
            <a:r>
              <a:rPr lang="en-US" sz="2000" i="1" dirty="0"/>
              <a:t>Released Tests, Answer Keys, and Scoring Guides: </a:t>
            </a:r>
            <a:endParaRPr lang="en-US" sz="2000" i="1" dirty="0" smtClean="0"/>
          </a:p>
          <a:p>
            <a:pPr marL="0" indent="0">
              <a:buNone/>
            </a:pPr>
            <a:r>
              <a:rPr lang="en-US" sz="2000" i="1" dirty="0"/>
              <a:t> </a:t>
            </a:r>
            <a:r>
              <a:rPr lang="en-US" sz="2000" i="1" dirty="0" smtClean="0"/>
              <a:t>   </a:t>
            </a:r>
            <a:r>
              <a:rPr lang="en-US" sz="2000" dirty="0" smtClean="0"/>
              <a:t>http</a:t>
            </a:r>
            <a:r>
              <a:rPr lang="en-US" sz="2000" dirty="0"/>
              <a:t>://www.tea.state.tx.us/student.assessment/released-tests/</a:t>
            </a:r>
          </a:p>
          <a:p>
            <a:pPr marL="0" indent="0">
              <a:buNone/>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NCLB: High stakes testing – Including Math</a:t>
            </a:r>
          </a:p>
          <a:p>
            <a:r>
              <a:rPr lang="en-US" dirty="0" smtClean="0"/>
              <a:t>Most ELL 	  Math Test in English</a:t>
            </a:r>
          </a:p>
          <a:p>
            <a:r>
              <a:rPr lang="en-US" dirty="0" smtClean="0"/>
              <a:t>Analysis of 5</a:t>
            </a:r>
            <a:r>
              <a:rPr lang="en-US" baseline="30000" dirty="0" smtClean="0"/>
              <a:t>th</a:t>
            </a:r>
            <a:r>
              <a:rPr lang="en-US" dirty="0" smtClean="0"/>
              <a:t> Graders Cambodian students in Texas</a:t>
            </a:r>
          </a:p>
          <a:p>
            <a:endParaRPr lang="en-US" dirty="0" smtClean="0"/>
          </a:p>
          <a:p>
            <a:r>
              <a:rPr lang="en-US" dirty="0" smtClean="0"/>
              <a:t>“Language demands of the test are beyond reasonable for newcomer students” (p. 237)</a:t>
            </a:r>
          </a:p>
          <a:p>
            <a:endParaRPr lang="en-US" dirty="0" smtClean="0"/>
          </a:p>
          <a:p>
            <a:r>
              <a:rPr lang="en-US" dirty="0" smtClean="0"/>
              <a:t>Implications &amp; needed changes to US Policy</a:t>
            </a:r>
          </a:p>
          <a:p>
            <a:endParaRPr lang="en-US" dirty="0"/>
          </a:p>
        </p:txBody>
      </p:sp>
      <p:cxnSp>
        <p:nvCxnSpPr>
          <p:cNvPr id="5" name="Straight Arrow Connector 4"/>
          <p:cNvCxnSpPr/>
          <p:nvPr/>
        </p:nvCxnSpPr>
        <p:spPr>
          <a:xfrm>
            <a:off x="2514600" y="22860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r>
              <a:rPr lang="en-US" dirty="0" smtClean="0"/>
              <a:t>Grades 3		8 &amp; High School	     Math, Reading &amp; Science</a:t>
            </a:r>
          </a:p>
          <a:p>
            <a:r>
              <a:rPr lang="en-US" dirty="0" smtClean="0"/>
              <a:t>ELL &lt; 1 year	  Exclusion from Reading BUT not Math</a:t>
            </a:r>
          </a:p>
          <a:p>
            <a:r>
              <a:rPr lang="en-US" dirty="0" smtClean="0"/>
              <a:t>NCLB calls for “Reasonable </a:t>
            </a:r>
            <a:r>
              <a:rPr lang="en-US" dirty="0" err="1" smtClean="0"/>
              <a:t>Accomodations</a:t>
            </a:r>
            <a:r>
              <a:rPr lang="en-US" dirty="0" smtClean="0"/>
              <a:t>” 	</a:t>
            </a:r>
          </a:p>
          <a:p>
            <a:endParaRPr lang="en-US" dirty="0" smtClean="0"/>
          </a:p>
          <a:p>
            <a:r>
              <a:rPr lang="en-US" dirty="0" smtClean="0"/>
              <a:t>“Valid &amp; Reliable” But not practicable</a:t>
            </a:r>
          </a:p>
          <a:p>
            <a:endParaRPr lang="en-US" dirty="0" smtClean="0"/>
          </a:p>
          <a:p>
            <a:r>
              <a:rPr lang="en-US" dirty="0" smtClean="0"/>
              <a:t>Reality is…</a:t>
            </a:r>
          </a:p>
          <a:p>
            <a:pPr lvl="1">
              <a:buNone/>
            </a:pPr>
            <a:endParaRPr lang="en-US" dirty="0" smtClean="0"/>
          </a:p>
          <a:p>
            <a:pPr lvl="1">
              <a:buNone/>
            </a:pPr>
            <a:r>
              <a:rPr lang="en-US" dirty="0" smtClean="0"/>
              <a:t>  </a:t>
            </a:r>
            <a:endParaRPr lang="en-US" dirty="0"/>
          </a:p>
        </p:txBody>
      </p:sp>
      <p:cxnSp>
        <p:nvCxnSpPr>
          <p:cNvPr id="5" name="Straight Arrow Connector 4"/>
          <p:cNvCxnSpPr/>
          <p:nvPr/>
        </p:nvCxnSpPr>
        <p:spPr>
          <a:xfrm>
            <a:off x="2362200" y="18288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791200" y="18288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819400" y="27432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6096000" y="38862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students who don’t speak English?</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304800" y="2230239"/>
            <a:ext cx="8553508" cy="3103761"/>
          </a:xfrm>
        </p:spPr>
      </p:pic>
      <p:sp>
        <p:nvSpPr>
          <p:cNvPr id="5" name="TextBox 4"/>
          <p:cNvSpPr txBox="1"/>
          <p:nvPr/>
        </p:nvSpPr>
        <p:spPr>
          <a:xfrm>
            <a:off x="6477000" y="5334000"/>
            <a:ext cx="2459328" cy="276999"/>
          </a:xfrm>
          <a:prstGeom prst="rect">
            <a:avLst/>
          </a:prstGeom>
          <a:noFill/>
        </p:spPr>
        <p:txBody>
          <a:bodyPr wrap="none" rtlCol="0">
            <a:spAutoFit/>
          </a:bodyPr>
          <a:lstStyle/>
          <a:p>
            <a:r>
              <a:rPr lang="en-US" sz="1200" dirty="0" smtClean="0"/>
              <a:t>(“Nailing down the TAKS”, 2009)</a:t>
            </a:r>
            <a:endParaRPr lang="en-US" sz="1200" dirty="0"/>
          </a:p>
        </p:txBody>
      </p:sp>
    </p:spTree>
    <p:extLst>
      <p:ext uri="{BB962C8B-B14F-4D97-AF65-F5344CB8AC3E}">
        <p14:creationId xmlns="" xmlns:p14="http://schemas.microsoft.com/office/powerpoint/2010/main" val="1792488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lstStyle/>
          <a:p>
            <a:r>
              <a:rPr lang="en-US" dirty="0" smtClean="0"/>
              <a:t>TAKS (Texas Assessment of Knowledge &amp; Skills)</a:t>
            </a:r>
          </a:p>
          <a:p>
            <a:r>
              <a:rPr lang="en-US" dirty="0" smtClean="0"/>
              <a:t>Major misconception: Math poses the least linguistic difficulty for ELL’s</a:t>
            </a:r>
          </a:p>
          <a:p>
            <a:r>
              <a:rPr lang="en-US" dirty="0" smtClean="0"/>
              <a:t>Math = 3</a:t>
            </a:r>
            <a:r>
              <a:rPr lang="en-US" baseline="30000" dirty="0" smtClean="0"/>
              <a:t>rd</a:t>
            </a:r>
            <a:r>
              <a:rPr lang="en-US" dirty="0" smtClean="0"/>
              <a:t> Language: Voc, Syntax, Semantics &amp; Discourse</a:t>
            </a:r>
          </a:p>
          <a:p>
            <a:r>
              <a:rPr lang="en-US" dirty="0" smtClean="0"/>
              <a:t>Ex: Divisor, Denominator, quotient,…</a:t>
            </a:r>
          </a:p>
          <a:p>
            <a:r>
              <a:rPr lang="en-US" dirty="0" smtClean="0"/>
              <a:t>Ex: Least common multiple</a:t>
            </a:r>
          </a:p>
          <a:p>
            <a:r>
              <a:rPr lang="en-US" dirty="0" smtClean="0"/>
              <a:t>No one-to-one correspondence</a:t>
            </a:r>
          </a:p>
          <a:p>
            <a:r>
              <a:rPr lang="en-US" dirty="0" smtClean="0"/>
              <a:t>Word order	     Multiple Reading </a:t>
            </a:r>
            <a:endParaRPr lang="en-US" dirty="0"/>
          </a:p>
        </p:txBody>
      </p:sp>
      <p:cxnSp>
        <p:nvCxnSpPr>
          <p:cNvPr id="5" name="Straight Arrow Connector 4"/>
          <p:cNvCxnSpPr/>
          <p:nvPr/>
        </p:nvCxnSpPr>
        <p:spPr>
          <a:xfrm>
            <a:off x="2667000" y="56388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challenges…</a:t>
            </a:r>
            <a:endParaRPr lang="en-US" dirty="0"/>
          </a:p>
        </p:txBody>
      </p:sp>
      <p:sp>
        <p:nvSpPr>
          <p:cNvPr id="3" name="Content Placeholder 2"/>
          <p:cNvSpPr>
            <a:spLocks noGrp="1"/>
          </p:cNvSpPr>
          <p:nvPr>
            <p:ph sz="quarter" idx="1"/>
          </p:nvPr>
        </p:nvSpPr>
        <p:spPr>
          <a:xfrm>
            <a:off x="301752" y="1527048"/>
            <a:ext cx="8503920" cy="5102352"/>
          </a:xfrm>
        </p:spPr>
        <p:txBody>
          <a:bodyPr/>
          <a:lstStyle/>
          <a:p>
            <a:r>
              <a:rPr lang="en-US" dirty="0" smtClean="0"/>
              <a:t>“There is a high correlation between English reading ability &amp; performance on math tests given in English” (Brown, 2005) (P.240)</a:t>
            </a:r>
          </a:p>
          <a:p>
            <a:r>
              <a:rPr lang="en-US" dirty="0" smtClean="0"/>
              <a:t>US == Home country</a:t>
            </a:r>
          </a:p>
          <a:p>
            <a:endParaRPr lang="en-US" dirty="0" smtClean="0"/>
          </a:p>
          <a:p>
            <a:r>
              <a:rPr lang="en-US" dirty="0" smtClean="0"/>
              <a:t>AYP (Adequate Yearly Progress)</a:t>
            </a:r>
          </a:p>
          <a:p>
            <a:endParaRPr lang="en-US" dirty="0" smtClean="0"/>
          </a:p>
          <a:p>
            <a:r>
              <a:rPr lang="en-US" dirty="0" smtClean="0"/>
              <a:t>ELL’s 	   Subgroup within NCLB</a:t>
            </a:r>
          </a:p>
          <a:p>
            <a:endParaRPr lang="en-US" dirty="0" smtClean="0"/>
          </a:p>
          <a:p>
            <a:r>
              <a:rPr lang="en-US" dirty="0" smtClean="0"/>
              <a:t>Expectations: Harmful &amp; Unreasonable</a:t>
            </a:r>
          </a:p>
          <a:p>
            <a:endParaRPr lang="en-US" dirty="0" smtClean="0"/>
          </a:p>
          <a:p>
            <a:endParaRPr lang="en-US" dirty="0"/>
          </a:p>
        </p:txBody>
      </p:sp>
      <p:cxnSp>
        <p:nvCxnSpPr>
          <p:cNvPr id="5" name="Straight Connector 4"/>
          <p:cNvCxnSpPr/>
          <p:nvPr/>
        </p:nvCxnSpPr>
        <p:spPr>
          <a:xfrm flipV="1">
            <a:off x="1219200" y="2895600"/>
            <a:ext cx="3810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676400" y="51054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of Research: Who, Where &amp; What</a:t>
            </a:r>
            <a:endParaRPr lang="en-US" dirty="0"/>
          </a:p>
        </p:txBody>
      </p:sp>
      <p:sp>
        <p:nvSpPr>
          <p:cNvPr id="3" name="Content Placeholder 2"/>
          <p:cNvSpPr>
            <a:spLocks noGrp="1"/>
          </p:cNvSpPr>
          <p:nvPr>
            <p:ph sz="quarter" idx="1"/>
          </p:nvPr>
        </p:nvSpPr>
        <p:spPr/>
        <p:txBody>
          <a:bodyPr/>
          <a:lstStyle/>
          <a:p>
            <a:r>
              <a:rPr lang="en-US" dirty="0" smtClean="0"/>
              <a:t>Country: Cambodia</a:t>
            </a:r>
          </a:p>
          <a:p>
            <a:r>
              <a:rPr lang="en-US" dirty="0" smtClean="0"/>
              <a:t>Location: Middle School in Texas</a:t>
            </a:r>
          </a:p>
          <a:p>
            <a:r>
              <a:rPr lang="en-US" dirty="0" smtClean="0"/>
              <a:t>Participants: 2 Cambodian Sisters</a:t>
            </a:r>
          </a:p>
          <a:p>
            <a:r>
              <a:rPr lang="en-US" dirty="0" smtClean="0"/>
              <a:t>English Level: 1 year : Communicate at Basic Level</a:t>
            </a:r>
          </a:p>
          <a:p>
            <a:r>
              <a:rPr lang="en-US" dirty="0" smtClean="0"/>
              <a:t>School: 590 students</a:t>
            </a:r>
          </a:p>
          <a:p>
            <a:pPr lvl="5"/>
            <a:r>
              <a:rPr lang="en-US" dirty="0" smtClean="0"/>
              <a:t>58 % White</a:t>
            </a:r>
          </a:p>
          <a:p>
            <a:pPr lvl="5"/>
            <a:r>
              <a:rPr lang="en-US" dirty="0" smtClean="0"/>
              <a:t>29 % Hispanic</a:t>
            </a:r>
          </a:p>
          <a:p>
            <a:pPr lvl="5"/>
            <a:r>
              <a:rPr lang="en-US" dirty="0" smtClean="0"/>
              <a:t>10 % African American</a:t>
            </a:r>
          </a:p>
          <a:p>
            <a:pPr lvl="5"/>
            <a:r>
              <a:rPr lang="en-US" dirty="0" smtClean="0"/>
              <a:t>2 % Asian &amp; Pacific Islander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 xmlns:p14="http://schemas.microsoft.com/office/powerpoint/2010/main" val="34875786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4681</TotalTime>
  <Words>948</Words>
  <Application>Microsoft Office PowerPoint</Application>
  <PresentationFormat>On-screen Show (4:3)</PresentationFormat>
  <Paragraphs>155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High Stakes Math Tests</vt:lpstr>
      <vt:lpstr>In a nutshell…</vt:lpstr>
      <vt:lpstr>Introduction</vt:lpstr>
      <vt:lpstr>Introduction</vt:lpstr>
      <vt:lpstr>What about students who don’t speak English?</vt:lpstr>
      <vt:lpstr>Challenges</vt:lpstr>
      <vt:lpstr>Other challenges…</vt:lpstr>
      <vt:lpstr>Context of Research: Who, Where &amp; What</vt:lpstr>
      <vt:lpstr>Slide 9</vt:lpstr>
      <vt:lpstr>Methodology &amp; Assistance</vt:lpstr>
      <vt:lpstr>Struggles</vt:lpstr>
      <vt:lpstr>Linguistic Complexity</vt:lpstr>
      <vt:lpstr>One Math Problem</vt:lpstr>
      <vt:lpstr>Just a few features…</vt:lpstr>
      <vt:lpstr>Lexical Analysis</vt:lpstr>
      <vt:lpstr>Linguistic Complexity - Lexical Features</vt:lpstr>
      <vt:lpstr>Linguistic Complexity – Syntactic Features</vt:lpstr>
      <vt:lpstr>Math: Not just numbers…</vt:lpstr>
      <vt:lpstr>Conclusion</vt:lpstr>
      <vt:lpstr>Discussion Questions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SLS 380</dc:title>
  <dc:creator/>
  <cp:lastModifiedBy> </cp:lastModifiedBy>
  <cp:revision>48</cp:revision>
  <dcterms:created xsi:type="dcterms:W3CDTF">2006-08-16T00:00:00Z</dcterms:created>
  <dcterms:modified xsi:type="dcterms:W3CDTF">2012-11-26T04:10:30Z</dcterms:modified>
</cp:coreProperties>
</file>