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61"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69" r:id="rId18"/>
    <p:sldId id="270" r:id="rId19"/>
    <p:sldId id="271" r:id="rId20"/>
    <p:sldId id="272" r:id="rId21"/>
    <p:sldId id="273" r:id="rId22"/>
    <p:sldId id="274" r:id="rId23"/>
    <p:sldId id="260" r:id="rId24"/>
    <p:sldId id="262" r:id="rId25"/>
    <p:sldId id="263" r:id="rId26"/>
    <p:sldId id="265" r:id="rId27"/>
    <p:sldId id="266" r:id="rId28"/>
    <p:sldId id="275" r:id="rId29"/>
    <p:sldId id="267" r:id="rId30"/>
    <p:sldId id="268" r:id="rId31"/>
    <p:sldId id="25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0F490-0972-4D54-BD30-EFA468520AA4}" type="datetimeFigureOut">
              <a:rPr lang="en-US" smtClean="0"/>
              <a:pPr/>
              <a:t>11/25/2012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9C3F5-5BDA-4C49-B01E-DF531E38F8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2751F4-C6C2-45E6-9558-9B5256EBA06D}" type="slidenum">
              <a:rPr lang="en-US"/>
              <a:pPr/>
              <a:t>5</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F95E50-5147-4CE7-8339-E826C8C9DB1F}" type="slidenum">
              <a:rPr lang="en-US"/>
              <a:pPr/>
              <a:t>6</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mrobroin.stcronans.ie/get_me_to_the_church.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latin typeface="Times New Roman" pitchFamily="18" charset="0"/>
                <a:cs typeface="Times New Roman" pitchFamily="18" charset="0"/>
              </a:rPr>
              <a:t>An Introduction to sociolinguistics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(Holmes, 2008)</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1">
              <a:buNone/>
            </a:pPr>
            <a:endParaRPr lang="en-US" dirty="0" smtClean="0"/>
          </a:p>
          <a:p>
            <a:pPr lvl="1">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Linguistic varieties and multilingual nations</a:t>
            </a:r>
          </a:p>
          <a:p>
            <a:pPr lvl="1">
              <a:buNone/>
            </a:pPr>
            <a:r>
              <a:rPr lang="en-US" sz="2800" dirty="0" smtClean="0">
                <a:latin typeface="Times New Roman" pitchFamily="18" charset="0"/>
                <a:cs typeface="Times New Roman" pitchFamily="18" charset="0"/>
              </a:rPr>
              <a:t>					as discussed by Janet Holmes</a:t>
            </a:r>
          </a:p>
          <a:p>
            <a:pPr lvl="1">
              <a:buNone/>
            </a:pPr>
            <a:endParaRPr lang="en-US" sz="2800" dirty="0" smtClean="0">
              <a:latin typeface="Times New Roman" pitchFamily="18" charset="0"/>
              <a:cs typeface="Times New Roman" pitchFamily="18" charset="0"/>
            </a:endParaRPr>
          </a:p>
          <a:p>
            <a:pPr lvl="1">
              <a:buNone/>
            </a:pPr>
            <a:r>
              <a:rPr lang="en-US" sz="2800" dirty="0" smtClean="0">
                <a:latin typeface="Times New Roman" pitchFamily="18" charset="0"/>
                <a:cs typeface="Times New Roman" pitchFamily="18" charset="0"/>
              </a:rPr>
              <a:t>					Presented by </a:t>
            </a:r>
            <a:r>
              <a:rPr lang="en-US" sz="2800" dirty="0" err="1" smtClean="0">
                <a:latin typeface="Times New Roman" pitchFamily="18" charset="0"/>
                <a:cs typeface="Times New Roman" pitchFamily="18" charset="0"/>
              </a:rPr>
              <a:t>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Ustun</a:t>
            </a:r>
            <a:r>
              <a:rPr lang="en-US" sz="2800" dirty="0" smtClean="0">
                <a:latin typeface="Times New Roman" pitchFamily="18" charset="0"/>
                <a:cs typeface="Times New Roman" pitchFamily="18" charset="0"/>
              </a:rPr>
              <a:t>	</a:t>
            </a:r>
          </a:p>
          <a:p>
            <a:pPr lvl="1">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Kento</a:t>
            </a:r>
            <a:r>
              <a:rPr lang="en-US" sz="2800" dirty="0" smtClean="0">
                <a:latin typeface="Times New Roman" pitchFamily="18" charset="0"/>
                <a:cs typeface="Times New Roman" pitchFamily="18" charset="0"/>
              </a:rPr>
              <a:t> Ota</a:t>
            </a:r>
          </a:p>
          <a:p>
            <a:pPr lvl="1">
              <a:buNone/>
            </a:pPr>
            <a:r>
              <a:rPr lang="en-US" sz="2800" dirty="0" smtClean="0">
                <a:latin typeface="Times New Roman" pitchFamily="18" charset="0"/>
                <a:cs typeface="Times New Roman" pitchFamily="18" charset="0"/>
              </a:rPr>
              <a:t>							 Lee Anne </a:t>
            </a:r>
            <a:r>
              <a:rPr lang="en-US" sz="2800" dirty="0" err="1" smtClean="0">
                <a:latin typeface="Times New Roman" pitchFamily="18" charset="0"/>
                <a:cs typeface="Times New Roman" pitchFamily="18" charset="0"/>
              </a:rPr>
              <a:t>Unciano</a:t>
            </a:r>
            <a:endParaRPr lang="en-US"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Purpose</a:t>
            </a:r>
          </a:p>
        </p:txBody>
      </p:sp>
      <p:sp>
        <p:nvSpPr>
          <p:cNvPr id="17411" name="Rectangle 3"/>
          <p:cNvSpPr>
            <a:spLocks noGrp="1" noChangeArrowheads="1"/>
          </p:cNvSpPr>
          <p:nvPr>
            <p:ph sz="quarter" idx="1"/>
          </p:nvPr>
        </p:nvSpPr>
        <p:spPr/>
        <p:txBody>
          <a:bodyPr/>
          <a:lstStyle/>
          <a:p>
            <a:r>
              <a:rPr lang="en-US"/>
              <a:t>Language of trade</a:t>
            </a:r>
          </a:p>
          <a:p>
            <a:r>
              <a:rPr lang="en-US"/>
              <a:t>Agency of communication between business people</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Function</a:t>
            </a:r>
          </a:p>
        </p:txBody>
      </p:sp>
      <p:sp>
        <p:nvSpPr>
          <p:cNvPr id="18435" name="Rectangle 3"/>
          <p:cNvSpPr>
            <a:spLocks noGrp="1" noChangeArrowheads="1"/>
          </p:cNvSpPr>
          <p:nvPr>
            <p:ph sz="quarter" idx="1"/>
          </p:nvPr>
        </p:nvSpPr>
        <p:spPr/>
        <p:txBody>
          <a:bodyPr/>
          <a:lstStyle/>
          <a:p>
            <a:r>
              <a:rPr lang="en-US"/>
              <a:t>Usefulness is key!</a:t>
            </a:r>
          </a:p>
          <a:p>
            <a:r>
              <a:rPr lang="en-US"/>
              <a:t>Limited function</a:t>
            </a:r>
          </a:p>
          <a:p>
            <a:r>
              <a:rPr lang="en-US"/>
              <a:t>Used in addition to speaker’s NL</a:t>
            </a:r>
          </a:p>
          <a:p>
            <a:r>
              <a:rPr lang="en-US"/>
              <a:t>More referential than affective (Holmes, 2008)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Structure</a:t>
            </a:r>
          </a:p>
        </p:txBody>
      </p:sp>
      <p:sp>
        <p:nvSpPr>
          <p:cNvPr id="19459" name="Rectangle 3"/>
          <p:cNvSpPr>
            <a:spLocks noGrp="1" noChangeArrowheads="1"/>
          </p:cNvSpPr>
          <p:nvPr>
            <p:ph sz="quarter" idx="1"/>
          </p:nvPr>
        </p:nvSpPr>
        <p:spPr/>
        <p:txBody>
          <a:bodyPr/>
          <a:lstStyle/>
          <a:p>
            <a:r>
              <a:rPr lang="en-US" sz="2800"/>
              <a:t>Derived from NL of speakers</a:t>
            </a:r>
          </a:p>
          <a:p>
            <a:r>
              <a:rPr lang="en-US" sz="2800"/>
              <a:t>Dominant language -&gt; lexifier or superstrate</a:t>
            </a:r>
          </a:p>
          <a:p>
            <a:pPr lvl="1"/>
            <a:r>
              <a:rPr lang="en-US" sz="2400"/>
              <a:t>More vocabulary</a:t>
            </a:r>
          </a:p>
          <a:p>
            <a:pPr lvl="1"/>
            <a:r>
              <a:rPr lang="en-US" sz="2400"/>
              <a:t>Tok Pisin in Papua New Guinea (Holmes, 2008)</a:t>
            </a:r>
          </a:p>
          <a:p>
            <a:pPr lvl="2"/>
            <a:r>
              <a:rPr lang="en-US" sz="2000"/>
              <a:t>Vocabulary: 77% English, 11% Tolai </a:t>
            </a:r>
          </a:p>
          <a:p>
            <a:r>
              <a:rPr lang="en-US" sz="2800"/>
              <a:t>Vernacular language -&gt; substrate</a:t>
            </a:r>
          </a:p>
          <a:p>
            <a:pPr lvl="1"/>
            <a:r>
              <a:rPr lang="en-US" sz="2400"/>
              <a:t>More grammatical structure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Structure</a:t>
            </a:r>
          </a:p>
        </p:txBody>
      </p:sp>
      <p:sp>
        <p:nvSpPr>
          <p:cNvPr id="20483" name="Rectangle 3"/>
          <p:cNvSpPr>
            <a:spLocks noGrp="1" noChangeArrowheads="1"/>
          </p:cNvSpPr>
          <p:nvPr>
            <p:ph sz="quarter" idx="1"/>
          </p:nvPr>
        </p:nvSpPr>
        <p:spPr/>
        <p:txBody>
          <a:bodyPr/>
          <a:lstStyle/>
          <a:p>
            <a:r>
              <a:rPr lang="en-US" sz="2800"/>
              <a:t>More simiplified structure and smaller vocabulary compared to fully developed langauges (Holmes, 2008)</a:t>
            </a:r>
          </a:p>
          <a:p>
            <a:r>
              <a:rPr lang="en-US" sz="2800"/>
              <a:t>Function more narrow and restricted</a:t>
            </a:r>
          </a:p>
          <a:p>
            <a:r>
              <a:rPr lang="en-US" sz="2800"/>
              <a:t>Less vocabulary</a:t>
            </a:r>
          </a:p>
          <a:p>
            <a:pPr lvl="1"/>
            <a:r>
              <a:rPr lang="en-US" sz="2400"/>
              <a:t>Avg monolingual English speaker = 20,000 words</a:t>
            </a:r>
          </a:p>
          <a:p>
            <a:pPr lvl="1"/>
            <a:r>
              <a:rPr lang="en-US" sz="2400"/>
              <a:t>Amount needed pidgin language = few hundred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Attitudes</a:t>
            </a:r>
          </a:p>
        </p:txBody>
      </p:sp>
      <p:sp>
        <p:nvSpPr>
          <p:cNvPr id="21507" name="Rectangle 3"/>
          <p:cNvSpPr>
            <a:spLocks noGrp="1" noChangeArrowheads="1"/>
          </p:cNvSpPr>
          <p:nvPr>
            <p:ph sz="quarter" idx="1"/>
          </p:nvPr>
        </p:nvSpPr>
        <p:spPr/>
        <p:txBody>
          <a:bodyPr/>
          <a:lstStyle/>
          <a:p>
            <a:r>
              <a:rPr lang="en-US"/>
              <a:t>What would you say to someone who claimed that pidgin languages are easy to learn?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Attitude</a:t>
            </a:r>
          </a:p>
        </p:txBody>
      </p:sp>
      <p:sp>
        <p:nvSpPr>
          <p:cNvPr id="22531" name="Rectangle 3"/>
          <p:cNvSpPr>
            <a:spLocks noGrp="1" noChangeArrowheads="1"/>
          </p:cNvSpPr>
          <p:nvPr>
            <p:ph sz="quarter" idx="1"/>
          </p:nvPr>
        </p:nvSpPr>
        <p:spPr/>
        <p:txBody>
          <a:bodyPr/>
          <a:lstStyle/>
          <a:p>
            <a:pPr>
              <a:lnSpc>
                <a:spcPct val="90000"/>
              </a:lnSpc>
            </a:pPr>
            <a:r>
              <a:rPr lang="en-US"/>
              <a:t>Generally negative</a:t>
            </a:r>
          </a:p>
          <a:p>
            <a:pPr>
              <a:lnSpc>
                <a:spcPct val="90000"/>
              </a:lnSpc>
            </a:pPr>
            <a:r>
              <a:rPr lang="en-US"/>
              <a:t>Inferior</a:t>
            </a:r>
          </a:p>
          <a:p>
            <a:pPr>
              <a:lnSpc>
                <a:spcPct val="90000"/>
              </a:lnSpc>
            </a:pPr>
            <a:r>
              <a:rPr lang="en-US"/>
              <a:t>Anyone can learn it</a:t>
            </a:r>
          </a:p>
          <a:p>
            <a:pPr>
              <a:lnSpc>
                <a:spcPct val="90000"/>
              </a:lnSpc>
            </a:pPr>
            <a:r>
              <a:rPr lang="en-US"/>
              <a:t>Meanings easily guessed</a:t>
            </a:r>
          </a:p>
          <a:p>
            <a:pPr lvl="1">
              <a:lnSpc>
                <a:spcPct val="90000"/>
              </a:lnSpc>
            </a:pPr>
            <a:r>
              <a:rPr lang="en-US"/>
              <a:t>Leads to misunderstandings</a:t>
            </a:r>
          </a:p>
          <a:p>
            <a:pPr lvl="1">
              <a:lnSpc>
                <a:spcPct val="90000"/>
              </a:lnSpc>
            </a:pPr>
            <a:r>
              <a:rPr lang="en-US"/>
              <a:t>Assumed pidgin translation for </a:t>
            </a:r>
            <a:r>
              <a:rPr lang="en-US" i="1"/>
              <a:t>piano</a:t>
            </a:r>
            <a:r>
              <a:rPr lang="en-US"/>
              <a:t> (Holmes, 2008)</a:t>
            </a:r>
          </a:p>
          <a:p>
            <a:pPr lvl="2">
              <a:lnSpc>
                <a:spcPct val="90000"/>
              </a:lnSpc>
            </a:pPr>
            <a:r>
              <a:rPr lang="en-US"/>
              <a:t>“big fella bakis (box) yu faitim he cry”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Summary</a:t>
            </a:r>
          </a:p>
        </p:txBody>
      </p:sp>
      <p:sp>
        <p:nvSpPr>
          <p:cNvPr id="23555" name="Rectangle 3"/>
          <p:cNvSpPr>
            <a:spLocks noGrp="1" noChangeArrowheads="1"/>
          </p:cNvSpPr>
          <p:nvPr>
            <p:ph sz="quarter" idx="1"/>
          </p:nvPr>
        </p:nvSpPr>
        <p:spPr/>
        <p:txBody>
          <a:bodyPr/>
          <a:lstStyle/>
          <a:p>
            <a:r>
              <a:rPr lang="en-US" sz="2800"/>
              <a:t>Pidgin is… </a:t>
            </a:r>
          </a:p>
          <a:p>
            <a:pPr lvl="1"/>
            <a:r>
              <a:rPr lang="en-US" sz="2400"/>
              <a:t>Used in restricted domains and functions</a:t>
            </a:r>
          </a:p>
          <a:p>
            <a:pPr lvl="1"/>
            <a:r>
              <a:rPr lang="en-US" sz="2400"/>
              <a:t>Simplified structure compared to NL</a:t>
            </a:r>
          </a:p>
          <a:p>
            <a:pPr lvl="1"/>
            <a:r>
              <a:rPr lang="en-US" sz="2400"/>
              <a:t>Generally low status and negative attitude</a:t>
            </a:r>
          </a:p>
          <a:p>
            <a:pPr lvl="2">
              <a:buFontTx/>
              <a:buNone/>
            </a:pPr>
            <a:r>
              <a:rPr lang="en-US" sz="2000"/>
              <a:t>(Holmes, 2008)</a:t>
            </a:r>
          </a:p>
          <a:p>
            <a:r>
              <a:rPr lang="en-US" sz="2800"/>
              <a:t>Future..</a:t>
            </a:r>
          </a:p>
          <a:p>
            <a:pPr lvl="1"/>
            <a:r>
              <a:rPr lang="en-US" sz="2400"/>
              <a:t>Short lived</a:t>
            </a:r>
          </a:p>
          <a:p>
            <a:pPr lvl="1"/>
            <a:r>
              <a:rPr lang="en-US" sz="2400"/>
              <a:t>Disappears when function disappers</a:t>
            </a:r>
          </a:p>
          <a:p>
            <a:pPr lvl="1"/>
            <a:r>
              <a:rPr lang="en-US" sz="2400"/>
              <a:t>Some live 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mtClean="0"/>
              <a:t>Creole</a:t>
            </a:r>
          </a:p>
        </p:txBody>
      </p:sp>
      <p:sp>
        <p:nvSpPr>
          <p:cNvPr id="2051" name="Content Placeholder 2"/>
          <p:cNvSpPr>
            <a:spLocks noGrp="1"/>
          </p:cNvSpPr>
          <p:nvPr>
            <p:ph sz="quarter" idx="1"/>
          </p:nvPr>
        </p:nvSpPr>
        <p:spPr/>
        <p:txBody>
          <a:bodyPr/>
          <a:lstStyle/>
          <a:p>
            <a:r>
              <a:rPr lang="en-US" smtClean="0"/>
              <a:t>What is a Creole?</a:t>
            </a:r>
          </a:p>
          <a:p>
            <a:endParaRPr lang="en-US" smtClean="0"/>
          </a:p>
          <a:p>
            <a:endParaRPr lang="en-US" smtClean="0"/>
          </a:p>
          <a:p>
            <a:r>
              <a:rPr lang="en-US" smtClean="0"/>
              <a:t>What is the difference between a Creole and a pidgin?</a:t>
            </a:r>
          </a:p>
          <a:p>
            <a:endParaRPr lang="en-US" smtClean="0"/>
          </a:p>
          <a:p>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Structure</a:t>
            </a:r>
          </a:p>
        </p:txBody>
      </p:sp>
      <p:sp>
        <p:nvSpPr>
          <p:cNvPr id="3075" name="Content Placeholder 2"/>
          <p:cNvSpPr>
            <a:spLocks noGrp="1"/>
          </p:cNvSpPr>
          <p:nvPr>
            <p:ph sz="quarter" idx="1"/>
          </p:nvPr>
        </p:nvSpPr>
        <p:spPr/>
        <p:txBody>
          <a:bodyPr/>
          <a:lstStyle/>
          <a:p>
            <a:r>
              <a:rPr lang="en-US" smtClean="0"/>
              <a:t>What is the structure of Creole?</a:t>
            </a:r>
          </a:p>
          <a:p>
            <a:endParaRPr lang="en-US" smtClean="0"/>
          </a:p>
          <a:p>
            <a:endParaRPr lang="en-US" smtClean="0"/>
          </a:p>
          <a:p>
            <a:r>
              <a:rPr lang="en-US" smtClean="0"/>
              <a:t>How does Creole develop?</a:t>
            </a:r>
          </a:p>
          <a:p>
            <a:endParaRPr lang="en-US" smtClean="0"/>
          </a:p>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428352_10150626350564973_611789972_10847739_317948286_n.jpg"/>
          <p:cNvPicPr>
            <a:picLocks noChangeAspect="1"/>
          </p:cNvPicPr>
          <p:nvPr/>
        </p:nvPicPr>
        <p:blipFill>
          <a:blip r:embed="rId2" cstate="print"/>
          <a:srcRect/>
          <a:stretch>
            <a:fillRect/>
          </a:stretch>
        </p:blipFill>
        <p:spPr bwMode="auto">
          <a:xfrm>
            <a:off x="0" y="838200"/>
            <a:ext cx="91440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t>“Does language affect society or does society affect language ? “ (Furukawa, 2012, SLS 480U)</a:t>
            </a:r>
          </a:p>
          <a:p>
            <a:pPr>
              <a:buNone/>
            </a:pPr>
            <a:endParaRPr lang="en-US" dirty="0" smtClean="0"/>
          </a:p>
          <a:p>
            <a:r>
              <a:rPr lang="en-US" dirty="0" smtClean="0"/>
              <a:t>Introduction</a:t>
            </a:r>
          </a:p>
          <a:p>
            <a:r>
              <a:rPr lang="en-US" dirty="0" smtClean="0"/>
              <a:t>Pidgin &amp; Creoles</a:t>
            </a:r>
          </a:p>
          <a:p>
            <a:pPr lvl="1"/>
            <a:r>
              <a:rPr lang="en-US" dirty="0" smtClean="0"/>
              <a:t>Origins, Structure, Functions &amp; Attitudes</a:t>
            </a:r>
          </a:p>
          <a:p>
            <a:r>
              <a:rPr lang="en-US" dirty="0" smtClean="0"/>
              <a:t>Lingua </a:t>
            </a:r>
            <a:r>
              <a:rPr lang="en-US" dirty="0" err="1" smtClean="0"/>
              <a:t>Francas</a:t>
            </a:r>
            <a:endParaRPr lang="en-US" dirty="0" smtClean="0"/>
          </a:p>
          <a:p>
            <a:r>
              <a:rPr lang="en-US" dirty="0" smtClean="0"/>
              <a:t>Vernacular Languages</a:t>
            </a:r>
          </a:p>
          <a:p>
            <a:r>
              <a:rPr lang="en-US" dirty="0" smtClean="0"/>
              <a:t>Standard Languages &amp; World </a:t>
            </a:r>
            <a:r>
              <a:rPr lang="en-US" dirty="0" err="1" smtClean="0"/>
              <a:t>Englishes</a:t>
            </a:r>
            <a:endParaRPr lang="en-US" dirty="0" smtClean="0"/>
          </a:p>
          <a:p>
            <a:r>
              <a:rPr lang="en-US" dirty="0" smtClean="0"/>
              <a:t>Conclusion &amp; Discussion Questions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Functions</a:t>
            </a:r>
          </a:p>
        </p:txBody>
      </p:sp>
      <p:sp>
        <p:nvSpPr>
          <p:cNvPr id="5123" name="Content Placeholder 2"/>
          <p:cNvSpPr>
            <a:spLocks noGrp="1"/>
          </p:cNvSpPr>
          <p:nvPr>
            <p:ph sz="quarter" idx="1"/>
          </p:nvPr>
        </p:nvSpPr>
        <p:spPr/>
        <p:txBody>
          <a:bodyPr/>
          <a:lstStyle/>
          <a:p>
            <a:r>
              <a:rPr lang="en-US" smtClean="0"/>
              <a:t>Start of Creole</a:t>
            </a:r>
          </a:p>
          <a:p>
            <a:r>
              <a:rPr lang="en-US" smtClean="0"/>
              <a:t>pidgin becoming a Creole</a:t>
            </a:r>
          </a:p>
          <a:p>
            <a:r>
              <a:rPr lang="en-US" smtClean="0"/>
              <a:t>Papua New Guinea : Tok Pisin</a:t>
            </a:r>
          </a:p>
          <a:p>
            <a:r>
              <a:rPr lang="en-US" smtClean="0"/>
              <a:t>Once pidgin becomes a Creole</a:t>
            </a:r>
          </a:p>
          <a:p>
            <a:r>
              <a:rPr lang="en-US" smtClean="0"/>
              <a:t>Process of creolisation and pidginisation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Attitude</a:t>
            </a:r>
          </a:p>
        </p:txBody>
      </p:sp>
      <p:sp>
        <p:nvSpPr>
          <p:cNvPr id="6147" name="Content Placeholder 2"/>
          <p:cNvSpPr>
            <a:spLocks noGrp="1"/>
          </p:cNvSpPr>
          <p:nvPr>
            <p:ph sz="quarter" idx="1"/>
          </p:nvPr>
        </p:nvSpPr>
        <p:spPr/>
        <p:txBody>
          <a:bodyPr/>
          <a:lstStyle/>
          <a:p>
            <a:r>
              <a:rPr lang="en-US" smtClean="0"/>
              <a:t>Negative attitudes toward Creole from outsiders</a:t>
            </a:r>
          </a:p>
          <a:p>
            <a:r>
              <a:rPr lang="en-US" smtClean="0"/>
              <a:t>Positive attitude toward Creole from speakers who speak</a:t>
            </a:r>
          </a:p>
          <a:p>
            <a:endParaRPr lang="en-US" smtClean="0"/>
          </a:p>
          <a:p>
            <a:pPr>
              <a:buFont typeface="Arial" charset="0"/>
              <a:buNone/>
            </a:pP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Origins and Endings</a:t>
            </a:r>
          </a:p>
        </p:txBody>
      </p:sp>
      <p:sp>
        <p:nvSpPr>
          <p:cNvPr id="3" name="Content Placeholder 2"/>
          <p:cNvSpPr>
            <a:spLocks noGrp="1"/>
          </p:cNvSpPr>
          <p:nvPr>
            <p:ph sz="quarter" idx="1"/>
          </p:nvPr>
        </p:nvSpPr>
        <p:spPr/>
        <p:txBody>
          <a:bodyPr>
            <a:normAutofit/>
          </a:bodyPr>
          <a:lstStyle/>
          <a:p>
            <a:pPr>
              <a:lnSpc>
                <a:spcPct val="80000"/>
              </a:lnSpc>
            </a:pPr>
            <a:r>
              <a:rPr lang="en-US" sz="2700" smtClean="0"/>
              <a:t>pidgins and Creoles in every continents</a:t>
            </a:r>
          </a:p>
          <a:p>
            <a:pPr>
              <a:lnSpc>
                <a:spcPct val="80000"/>
              </a:lnSpc>
            </a:pPr>
            <a:endParaRPr lang="en-US" sz="2700" smtClean="0"/>
          </a:p>
          <a:p>
            <a:pPr>
              <a:lnSpc>
                <a:spcPct val="80000"/>
              </a:lnSpc>
            </a:pPr>
            <a:r>
              <a:rPr lang="en-US" sz="2700" smtClean="0"/>
              <a:t>about over 100 has been identified but the lexifer language for most about 85 :</a:t>
            </a:r>
          </a:p>
          <a:p>
            <a:pPr>
              <a:lnSpc>
                <a:spcPct val="80000"/>
              </a:lnSpc>
            </a:pPr>
            <a:r>
              <a:rPr lang="en-US" sz="2700" smtClean="0"/>
              <a:t>English – 35</a:t>
            </a:r>
          </a:p>
          <a:p>
            <a:pPr>
              <a:lnSpc>
                <a:spcPct val="80000"/>
              </a:lnSpc>
            </a:pPr>
            <a:r>
              <a:rPr lang="en-US" sz="2700" smtClean="0"/>
              <a:t>French – 15</a:t>
            </a:r>
          </a:p>
          <a:p>
            <a:pPr>
              <a:lnSpc>
                <a:spcPct val="80000"/>
              </a:lnSpc>
            </a:pPr>
            <a:r>
              <a:rPr lang="en-US" sz="2700" smtClean="0"/>
              <a:t>Portuguese – 14 </a:t>
            </a:r>
          </a:p>
          <a:p>
            <a:pPr>
              <a:lnSpc>
                <a:spcPct val="80000"/>
              </a:lnSpc>
            </a:pPr>
            <a:r>
              <a:rPr lang="en-US" sz="2700" smtClean="0"/>
              <a:t>Spanish – 7</a:t>
            </a:r>
          </a:p>
          <a:p>
            <a:pPr>
              <a:lnSpc>
                <a:spcPct val="80000"/>
              </a:lnSpc>
            </a:pPr>
            <a:r>
              <a:rPr lang="en-US" sz="2700" smtClean="0"/>
              <a:t>German – 6</a:t>
            </a:r>
          </a:p>
          <a:p>
            <a:pPr>
              <a:lnSpc>
                <a:spcPct val="80000"/>
              </a:lnSpc>
            </a:pPr>
            <a:r>
              <a:rPr lang="en-US" sz="2700" smtClean="0"/>
              <a:t>Dutch – 5</a:t>
            </a:r>
          </a:p>
          <a:p>
            <a:pPr>
              <a:lnSpc>
                <a:spcPct val="80000"/>
              </a:lnSpc>
            </a:pPr>
            <a:r>
              <a:rPr lang="en-US" sz="2700" smtClean="0"/>
              <a:t>Italian - 3</a:t>
            </a:r>
          </a:p>
          <a:p>
            <a:pPr>
              <a:lnSpc>
                <a:spcPct val="80000"/>
              </a:lnSpc>
              <a:buFont typeface="Arial" charset="0"/>
              <a:buNone/>
            </a:pPr>
            <a:endParaRPr lang="en-US" sz="27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Vernacular Languages</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r>
              <a:rPr lang="en-US" dirty="0" smtClean="0"/>
              <a:t>“A language which has not been standardized and which does not have official status” (Holmes, 2008)</a:t>
            </a:r>
          </a:p>
          <a:p>
            <a:endParaRPr lang="en-US" dirty="0" smtClean="0"/>
          </a:p>
          <a:p>
            <a:r>
              <a:rPr lang="en-US" dirty="0" smtClean="0"/>
              <a:t>“The first language of a group socially or politically dominated by a group with a different language” (UNESCO, 1951)</a:t>
            </a:r>
          </a:p>
          <a:p>
            <a:pPr>
              <a:buNone/>
            </a:pPr>
            <a:endParaRPr lang="en-US" dirty="0" smtClean="0"/>
          </a:p>
          <a:p>
            <a:r>
              <a:rPr lang="en-US" dirty="0" smtClean="0"/>
              <a:t>3 Components: </a:t>
            </a:r>
          </a:p>
          <a:p>
            <a:pPr lvl="1"/>
            <a:r>
              <a:rPr lang="en-US" dirty="0" err="1" smtClean="0"/>
              <a:t>Uncodified</a:t>
            </a:r>
            <a:r>
              <a:rPr lang="en-US" dirty="0" smtClean="0"/>
              <a:t> / </a:t>
            </a:r>
            <a:r>
              <a:rPr lang="en-US" dirty="0" err="1" smtClean="0"/>
              <a:t>Unstandardised</a:t>
            </a:r>
            <a:endParaRPr lang="en-US" dirty="0" smtClean="0"/>
          </a:p>
          <a:p>
            <a:pPr lvl="1"/>
            <a:r>
              <a:rPr lang="en-US" dirty="0" smtClean="0"/>
              <a:t>Way of acquisition (Home)</a:t>
            </a:r>
          </a:p>
          <a:p>
            <a:pPr lvl="1"/>
            <a:r>
              <a:rPr lang="en-US" dirty="0" smtClean="0"/>
              <a:t>Used for circumscribed functions</a:t>
            </a:r>
          </a:p>
          <a:p>
            <a:pPr>
              <a:buNone/>
            </a:pPr>
            <a:endParaRPr lang="en-US" dirty="0" smtClean="0"/>
          </a:p>
          <a:p>
            <a:r>
              <a:rPr lang="en-US" dirty="0" smtClean="0"/>
              <a:t>Colloquial &amp; Solidarity</a:t>
            </a:r>
          </a:p>
          <a:p>
            <a:pPr lvl="1">
              <a:buNone/>
            </a:pPr>
            <a:endParaRPr lang="en-US" dirty="0" smtClean="0"/>
          </a:p>
          <a:p>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Languages</a:t>
            </a:r>
            <a:endParaRPr lang="en-US" dirty="0"/>
          </a:p>
        </p:txBody>
      </p:sp>
      <p:sp>
        <p:nvSpPr>
          <p:cNvPr id="3" name="Content Placeholder 2"/>
          <p:cNvSpPr>
            <a:spLocks noGrp="1"/>
          </p:cNvSpPr>
          <p:nvPr>
            <p:ph sz="quarter" idx="1"/>
          </p:nvPr>
        </p:nvSpPr>
        <p:spPr/>
        <p:txBody>
          <a:bodyPr/>
          <a:lstStyle/>
          <a:p>
            <a:r>
              <a:rPr lang="en-US" dirty="0" smtClean="0"/>
              <a:t>“A standard variety is generally one which is written, and which has undergone some degree of regularization or codification; it is recognized as a prestigious variety or code by a community, and it is used for H functions alongside a diversity of L varieties” (Holmes, 2008)</a:t>
            </a:r>
          </a:p>
          <a:p>
            <a:endParaRPr lang="en-US" dirty="0" smtClean="0"/>
          </a:p>
          <a:p>
            <a:r>
              <a:rPr lang="en-US" dirty="0" smtClean="0"/>
              <a:t>Emergence of English 	Centre Political, Social &amp; Intellectual life 		   					    	Politics/Economics/Merchants</a:t>
            </a:r>
            <a:endParaRPr lang="en-US" dirty="0"/>
          </a:p>
        </p:txBody>
      </p:sp>
      <p:cxnSp>
        <p:nvCxnSpPr>
          <p:cNvPr id="5" name="Straight Arrow Connector 4"/>
          <p:cNvCxnSpPr/>
          <p:nvPr/>
        </p:nvCxnSpPr>
        <p:spPr>
          <a:xfrm>
            <a:off x="4114800" y="4876800"/>
            <a:ext cx="762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a:off x="3124200" y="5257800"/>
            <a:ext cx="533400" cy="228600"/>
          </a:xfrm>
          <a:prstGeom prst="bentConnector3">
            <a:avLst>
              <a:gd name="adj1" fmla="val 41429"/>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Languages &amp; World </a:t>
            </a:r>
            <a:r>
              <a:rPr lang="en-US" dirty="0" err="1" smtClean="0"/>
              <a:t>Englishes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3 </a:t>
            </a:r>
            <a:r>
              <a:rPr lang="en-US" dirty="0" err="1" smtClean="0"/>
              <a:t>Criterias</a:t>
            </a:r>
            <a:r>
              <a:rPr lang="en-US" dirty="0" smtClean="0"/>
              <a:t>:</a:t>
            </a:r>
          </a:p>
          <a:p>
            <a:pPr lvl="1"/>
            <a:r>
              <a:rPr lang="en-US" dirty="0" smtClean="0"/>
              <a:t>Influential or Prestigious</a:t>
            </a:r>
          </a:p>
          <a:p>
            <a:pPr lvl="1">
              <a:buNone/>
            </a:pPr>
            <a:endParaRPr lang="en-US" dirty="0" smtClean="0"/>
          </a:p>
          <a:p>
            <a:pPr lvl="1"/>
            <a:r>
              <a:rPr lang="en-US" dirty="0" smtClean="0"/>
              <a:t>Codified and Stabilized	      Result of Social, Economic &amp; 							Political influence	</a:t>
            </a:r>
          </a:p>
          <a:p>
            <a:pPr lvl="1"/>
            <a:r>
              <a:rPr lang="en-US" dirty="0" smtClean="0"/>
              <a:t>Served H functions</a:t>
            </a:r>
          </a:p>
          <a:p>
            <a:pPr lvl="1"/>
            <a:endParaRPr lang="en-US" dirty="0" smtClean="0"/>
          </a:p>
          <a:p>
            <a:pPr lvl="1"/>
            <a:r>
              <a:rPr lang="en-US" dirty="0" smtClean="0"/>
              <a:t>“My Fair Lady” clip</a:t>
            </a:r>
          </a:p>
          <a:p>
            <a:pPr lvl="1"/>
            <a:r>
              <a:rPr lang="en-US" dirty="0" smtClean="0"/>
              <a:t>“ The Webster dictionaries reflect the transition from a language being forged to form American national identity to a language accompanying territorial expansion and economic expansion…” (</a:t>
            </a:r>
            <a:r>
              <a:rPr lang="en-US" dirty="0" err="1" smtClean="0"/>
              <a:t>Phillipson</a:t>
            </a:r>
            <a:r>
              <a:rPr lang="en-US" dirty="0" smtClean="0"/>
              <a:t>, 2008)</a:t>
            </a:r>
          </a:p>
          <a:p>
            <a:pPr lvl="1">
              <a:buNone/>
            </a:pPr>
            <a:endParaRPr lang="en-US" dirty="0" smtClean="0"/>
          </a:p>
          <a:p>
            <a:pPr lvl="1">
              <a:buNone/>
            </a:pPr>
            <a:endParaRPr lang="en-US" dirty="0" smtClean="0"/>
          </a:p>
        </p:txBody>
      </p:sp>
      <p:sp>
        <p:nvSpPr>
          <p:cNvPr id="4" name="Right Brace 3"/>
          <p:cNvSpPr/>
          <p:nvPr/>
        </p:nvSpPr>
        <p:spPr>
          <a:xfrm>
            <a:off x="3962400" y="1828800"/>
            <a:ext cx="384048" cy="1981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a:t>
            </a:r>
            <a:r>
              <a:rPr lang="en-US" dirty="0" err="1" smtClean="0"/>
              <a:t>Englishes</a:t>
            </a:r>
            <a:endParaRPr lang="en-US" dirty="0"/>
          </a:p>
        </p:txBody>
      </p:sp>
      <p:sp>
        <p:nvSpPr>
          <p:cNvPr id="3" name="Content Placeholder 2"/>
          <p:cNvSpPr>
            <a:spLocks noGrp="1"/>
          </p:cNvSpPr>
          <p:nvPr>
            <p:ph sz="quarter" idx="1"/>
          </p:nvPr>
        </p:nvSpPr>
        <p:spPr/>
        <p:txBody>
          <a:bodyPr/>
          <a:lstStyle/>
          <a:p>
            <a:r>
              <a:rPr lang="en-US" dirty="0" smtClean="0"/>
              <a:t>Coexistence of Formal English &amp; </a:t>
            </a:r>
            <a:r>
              <a:rPr lang="en-US" dirty="0" err="1" smtClean="0"/>
              <a:t>Nativized</a:t>
            </a:r>
            <a:r>
              <a:rPr lang="en-US" dirty="0" smtClean="0"/>
              <a:t> variety influenced by local languages (Holmes, 2008)</a:t>
            </a:r>
          </a:p>
          <a:p>
            <a:pPr algn="ctr"/>
            <a:endParaRPr lang="en-US" dirty="0" smtClean="0"/>
          </a:p>
          <a:p>
            <a:pPr algn="ctr"/>
            <a:r>
              <a:rPr lang="en-US" dirty="0" smtClean="0"/>
              <a:t>Local aspirations &amp; identities</a:t>
            </a:r>
          </a:p>
          <a:p>
            <a:pPr algn="ctr"/>
            <a:endParaRPr lang="en-US" dirty="0" smtClean="0"/>
          </a:p>
          <a:p>
            <a:pPr algn="ctr"/>
            <a:endParaRPr lang="en-US" dirty="0" smtClean="0"/>
          </a:p>
          <a:p>
            <a:pPr algn="ctr"/>
            <a:r>
              <a:rPr lang="en-US" dirty="0" smtClean="0"/>
              <a:t>Linguistic characteristics</a:t>
            </a:r>
            <a:endParaRPr lang="en-US" dirty="0"/>
          </a:p>
        </p:txBody>
      </p:sp>
      <p:cxnSp>
        <p:nvCxnSpPr>
          <p:cNvPr id="5" name="Straight Arrow Connector 4"/>
          <p:cNvCxnSpPr/>
          <p:nvPr/>
        </p:nvCxnSpPr>
        <p:spPr>
          <a:xfrm>
            <a:off x="4572000" y="3429000"/>
            <a:ext cx="0" cy="685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Lingua </a:t>
            </a:r>
            <a:r>
              <a:rPr lang="en-US" dirty="0" err="1" smtClean="0"/>
              <a:t>Francas</a:t>
            </a:r>
            <a:endParaRPr lang="en-US" dirty="0"/>
          </a:p>
        </p:txBody>
      </p:sp>
      <p:sp>
        <p:nvSpPr>
          <p:cNvPr id="3" name="Content Placeholder 2"/>
          <p:cNvSpPr>
            <a:spLocks noGrp="1"/>
          </p:cNvSpPr>
          <p:nvPr>
            <p:ph sz="quarter" idx="1"/>
          </p:nvPr>
        </p:nvSpPr>
        <p:spPr/>
        <p:txBody>
          <a:bodyPr>
            <a:normAutofit/>
          </a:bodyPr>
          <a:lstStyle/>
          <a:p>
            <a:r>
              <a:rPr lang="en-US" dirty="0" smtClean="0"/>
              <a:t>“A language of communication between two people” (Holmes, 2008)</a:t>
            </a:r>
          </a:p>
          <a:p>
            <a:endParaRPr lang="en-US" dirty="0" smtClean="0"/>
          </a:p>
          <a:p>
            <a:r>
              <a:rPr lang="en-US" dirty="0" smtClean="0"/>
              <a:t>Some countries 	        LF 	Official Language</a:t>
            </a:r>
          </a:p>
          <a:p>
            <a:endParaRPr lang="en-US" dirty="0" smtClean="0"/>
          </a:p>
          <a:p>
            <a:r>
              <a:rPr lang="en-US" dirty="0" smtClean="0"/>
              <a:t>Trade Language 	 Economic Influence</a:t>
            </a:r>
          </a:p>
          <a:p>
            <a:endParaRPr lang="en-US" dirty="0" smtClean="0"/>
          </a:p>
          <a:p>
            <a:r>
              <a:rPr lang="en-US" dirty="0" smtClean="0"/>
              <a:t>“Lingua franca or lingua </a:t>
            </a:r>
            <a:r>
              <a:rPr lang="en-US" dirty="0" err="1" smtClean="0"/>
              <a:t>frankensteinia</a:t>
            </a:r>
            <a:r>
              <a:rPr lang="en-US" dirty="0" smtClean="0"/>
              <a:t>?” 			(</a:t>
            </a:r>
            <a:r>
              <a:rPr lang="en-US" dirty="0" err="1" smtClean="0"/>
              <a:t>Phillipson</a:t>
            </a:r>
            <a:r>
              <a:rPr lang="en-US" dirty="0" smtClean="0"/>
              <a:t>, 2008)</a:t>
            </a:r>
          </a:p>
          <a:p>
            <a:pPr>
              <a:buNone/>
            </a:pPr>
            <a:endParaRPr lang="en-US" dirty="0" smtClean="0"/>
          </a:p>
        </p:txBody>
      </p:sp>
      <p:cxnSp>
        <p:nvCxnSpPr>
          <p:cNvPr id="5" name="Straight Arrow Connector 4"/>
          <p:cNvCxnSpPr/>
          <p:nvPr/>
        </p:nvCxnSpPr>
        <p:spPr>
          <a:xfrm>
            <a:off x="3124200" y="3276600"/>
            <a:ext cx="533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343400" y="32766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76600" y="4191000"/>
            <a:ext cx="762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Lingua…</a:t>
            </a:r>
            <a:endParaRPr lang="en-US" dirty="0"/>
          </a:p>
        </p:txBody>
      </p:sp>
      <p:sp>
        <p:nvSpPr>
          <p:cNvPr id="3" name="Text Placeholder 2"/>
          <p:cNvSpPr>
            <a:spLocks noGrp="1"/>
          </p:cNvSpPr>
          <p:nvPr>
            <p:ph type="body" sz="half" idx="3"/>
          </p:nvPr>
        </p:nvSpPr>
        <p:spPr/>
        <p:txBody>
          <a:bodyPr/>
          <a:lstStyle/>
          <a:p>
            <a:pPr algn="ctr"/>
            <a:r>
              <a:rPr lang="en-US" dirty="0" smtClean="0"/>
              <a:t>What..?</a:t>
            </a:r>
            <a:endParaRPr lang="en-US" dirty="0"/>
          </a:p>
        </p:txBody>
      </p:sp>
      <p:sp>
        <p:nvSpPr>
          <p:cNvPr id="4" name="Content Placeholder 3"/>
          <p:cNvSpPr>
            <a:spLocks noGrp="1"/>
          </p:cNvSpPr>
          <p:nvPr>
            <p:ph sz="quarter" idx="2"/>
          </p:nvPr>
        </p:nvSpPr>
        <p:spPr/>
        <p:txBody>
          <a:bodyPr>
            <a:normAutofit lnSpcReduction="10000"/>
          </a:bodyPr>
          <a:lstStyle/>
          <a:p>
            <a:r>
              <a:rPr lang="en-US" dirty="0" smtClean="0"/>
              <a:t>Lingua </a:t>
            </a:r>
            <a:r>
              <a:rPr lang="en-US" dirty="0" err="1" smtClean="0"/>
              <a:t>economica</a:t>
            </a:r>
            <a:endParaRPr lang="en-US" dirty="0" smtClean="0"/>
          </a:p>
          <a:p>
            <a:endParaRPr lang="en-US" dirty="0" smtClean="0"/>
          </a:p>
          <a:p>
            <a:r>
              <a:rPr lang="en-US" dirty="0" smtClean="0"/>
              <a:t>Lingua </a:t>
            </a:r>
            <a:r>
              <a:rPr lang="en-US" dirty="0" err="1" smtClean="0"/>
              <a:t>emotiva</a:t>
            </a:r>
            <a:endParaRPr lang="en-US" dirty="0" smtClean="0"/>
          </a:p>
          <a:p>
            <a:pPr>
              <a:buNone/>
            </a:pPr>
            <a:endParaRPr lang="en-US" dirty="0" smtClean="0"/>
          </a:p>
          <a:p>
            <a:r>
              <a:rPr lang="en-US" dirty="0" smtClean="0"/>
              <a:t>Lingua </a:t>
            </a:r>
            <a:r>
              <a:rPr lang="en-US" dirty="0" err="1" smtClean="0"/>
              <a:t>academica</a:t>
            </a:r>
            <a:endParaRPr lang="en-US" dirty="0" smtClean="0"/>
          </a:p>
          <a:p>
            <a:pPr>
              <a:buNone/>
            </a:pPr>
            <a:endParaRPr lang="en-US" dirty="0" smtClean="0"/>
          </a:p>
          <a:p>
            <a:endParaRPr lang="en-US" dirty="0" smtClean="0"/>
          </a:p>
          <a:p>
            <a:r>
              <a:rPr lang="en-US" dirty="0" smtClean="0"/>
              <a:t>Lingua </a:t>
            </a:r>
            <a:r>
              <a:rPr lang="en-US" dirty="0" err="1" smtClean="0"/>
              <a:t>Bellica</a:t>
            </a:r>
            <a:endParaRPr lang="en-US" dirty="0"/>
          </a:p>
        </p:txBody>
      </p:sp>
      <p:sp>
        <p:nvSpPr>
          <p:cNvPr id="5" name="Content Placeholder 4"/>
          <p:cNvSpPr>
            <a:spLocks noGrp="1"/>
          </p:cNvSpPr>
          <p:nvPr>
            <p:ph sz="quarter" idx="4"/>
          </p:nvPr>
        </p:nvSpPr>
        <p:spPr/>
        <p:txBody>
          <a:bodyPr>
            <a:normAutofit fontScale="92500" lnSpcReduction="10000"/>
          </a:bodyPr>
          <a:lstStyle/>
          <a:p>
            <a:r>
              <a:rPr lang="en-US" dirty="0" smtClean="0"/>
              <a:t>Business, advertising</a:t>
            </a:r>
          </a:p>
          <a:p>
            <a:endParaRPr lang="en-US" dirty="0" smtClean="0"/>
          </a:p>
          <a:p>
            <a:r>
              <a:rPr lang="en-US" dirty="0" smtClean="0"/>
              <a:t>Hollywood, pop music, consumerism</a:t>
            </a:r>
          </a:p>
          <a:p>
            <a:r>
              <a:rPr lang="en-US" dirty="0" smtClean="0"/>
              <a:t>Research, International Conferences, Educ.</a:t>
            </a:r>
          </a:p>
          <a:p>
            <a:endParaRPr lang="en-US" dirty="0" smtClean="0"/>
          </a:p>
          <a:p>
            <a:r>
              <a:rPr lang="en-US" dirty="0" smtClean="0"/>
              <a:t>Wars, US bases around the world</a:t>
            </a:r>
          </a:p>
          <a:p>
            <a:endParaRPr lang="en-US" dirty="0" smtClean="0"/>
          </a:p>
        </p:txBody>
      </p:sp>
      <p:sp>
        <p:nvSpPr>
          <p:cNvPr id="6" name="Title 5"/>
          <p:cNvSpPr>
            <a:spLocks noGrp="1"/>
          </p:cNvSpPr>
          <p:nvPr>
            <p:ph type="title"/>
          </p:nvPr>
        </p:nvSpPr>
        <p:spPr>
          <a:xfrm>
            <a:off x="301752" y="228600"/>
            <a:ext cx="8534400" cy="990600"/>
          </a:xfrm>
        </p:spPr>
        <p:txBody>
          <a:bodyPr>
            <a:normAutofit fontScale="90000"/>
          </a:bodyPr>
          <a:lstStyle/>
          <a:p>
            <a:r>
              <a:rPr lang="en-US" dirty="0" smtClean="0"/>
              <a:t>English Lingua </a:t>
            </a:r>
            <a:r>
              <a:rPr lang="en-US" dirty="0" err="1" smtClean="0"/>
              <a:t>Divina</a:t>
            </a:r>
            <a:r>
              <a:rPr lang="en-US" dirty="0" smtClean="0"/>
              <a:t> or </a:t>
            </a:r>
            <a:r>
              <a:rPr lang="en-US" dirty="0" err="1" smtClean="0"/>
              <a:t>Diabolica</a:t>
            </a:r>
            <a:r>
              <a:rPr lang="en-US" dirty="0" smtClean="0"/>
              <a:t>? </a:t>
            </a:r>
            <a:br>
              <a:rPr lang="en-US" dirty="0" smtClean="0"/>
            </a:br>
            <a:r>
              <a:rPr lang="en-US" dirty="0" smtClean="0"/>
              <a:t>				(</a:t>
            </a:r>
            <a:r>
              <a:rPr lang="en-US" dirty="0" err="1" smtClean="0"/>
              <a:t>Phillipson</a:t>
            </a:r>
            <a:r>
              <a:rPr lang="en-US" dirty="0" smtClean="0"/>
              <a:t>, 2008)</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Political Perspective on Lingua Franca</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70000" lnSpcReduction="20000"/>
          </a:bodyPr>
          <a:lstStyle/>
          <a:p>
            <a:r>
              <a:rPr lang="en-US" dirty="0" smtClean="0"/>
              <a:t>“ </a:t>
            </a:r>
            <a:r>
              <a:rPr lang="en-US" sz="2900" dirty="0" smtClean="0">
                <a:latin typeface="Times New Roman" pitchFamily="18" charset="0"/>
                <a:cs typeface="Times New Roman" pitchFamily="18" charset="0"/>
              </a:rPr>
              <a:t>The worldwide presence of English as a lingua </a:t>
            </a:r>
            <a:r>
              <a:rPr lang="en-US" sz="2900" dirty="0" err="1" smtClean="0">
                <a:latin typeface="Times New Roman" pitchFamily="18" charset="0"/>
                <a:cs typeface="Times New Roman" pitchFamily="18" charset="0"/>
              </a:rPr>
              <a:t>americana</a:t>
            </a:r>
            <a:r>
              <a:rPr lang="en-US" sz="2900" dirty="0" smtClean="0">
                <a:latin typeface="Times New Roman" pitchFamily="18" charset="0"/>
                <a:cs typeface="Times New Roman" pitchFamily="18" charset="0"/>
              </a:rPr>
              <a:t> is due to the massive economic, cultural, and military impact of the USA. </a:t>
            </a:r>
            <a:r>
              <a:rPr lang="en-US" sz="2900" dirty="0" err="1" smtClean="0">
                <a:latin typeface="Times New Roman" pitchFamily="18" charset="0"/>
                <a:cs typeface="Times New Roman" pitchFamily="18" charset="0"/>
              </a:rPr>
              <a:t>Labelling</a:t>
            </a:r>
            <a:r>
              <a:rPr lang="en-US" sz="2900" dirty="0" smtClean="0">
                <a:latin typeface="Times New Roman" pitchFamily="18" charset="0"/>
                <a:cs typeface="Times New Roman" pitchFamily="18" charset="0"/>
              </a:rPr>
              <a:t> English as lingua franca, if this is understood as a culturally neutral medium that puts everyone on an equal footing, does not merely entail ideological dangers – it is simply false” (</a:t>
            </a:r>
            <a:r>
              <a:rPr lang="en-US" sz="2900" dirty="0" err="1" smtClean="0">
                <a:latin typeface="Times New Roman" pitchFamily="18" charset="0"/>
                <a:cs typeface="Times New Roman" pitchFamily="18" charset="0"/>
              </a:rPr>
              <a:t>Phillipson</a:t>
            </a:r>
            <a:r>
              <a:rPr lang="en-US" sz="2900" dirty="0" smtClean="0">
                <a:latin typeface="Times New Roman" pitchFamily="18" charset="0"/>
                <a:cs typeface="Times New Roman" pitchFamily="18" charset="0"/>
              </a:rPr>
              <a:t>, 2008)</a:t>
            </a:r>
          </a:p>
          <a:p>
            <a:pPr algn="ctr">
              <a:buNone/>
            </a:pPr>
            <a:endParaRPr lang="en-US" dirty="0" smtClean="0"/>
          </a:p>
          <a:p>
            <a:pPr algn="ctr">
              <a:buNone/>
            </a:pPr>
            <a:r>
              <a:rPr lang="en-US" dirty="0" smtClean="0"/>
              <a:t>LINGUICIDE ?    </a:t>
            </a:r>
          </a:p>
          <a:p>
            <a:pPr>
              <a:buNone/>
            </a:pPr>
            <a:endParaRPr lang="en-US" dirty="0" smtClean="0"/>
          </a:p>
          <a:p>
            <a:r>
              <a:rPr lang="en-US" sz="2900" dirty="0" smtClean="0">
                <a:latin typeface="Times New Roman" pitchFamily="18" charset="0"/>
                <a:cs typeface="Times New Roman" pitchFamily="18" charset="0"/>
              </a:rPr>
              <a:t>“In the first place, we should insist that if the immigrant who comes here in good faith becomes an American and assimilates himself to us, he shall be treated on an exact equality with everyone else, for it is an outrage to discriminate against any such man because of creed, or birthplace, or origin. But this is predicated upon the person’s becoming in every facet an American, and nothing but an American…There can be no divided allegiance here. Any man who says he is an American, but something else also, isn’t an American at </a:t>
            </a:r>
            <a:r>
              <a:rPr lang="en-US" sz="2900" dirty="0" err="1" smtClean="0">
                <a:latin typeface="Times New Roman" pitchFamily="18" charset="0"/>
                <a:cs typeface="Times New Roman" pitchFamily="18" charset="0"/>
              </a:rPr>
              <a:t>all.We</a:t>
            </a:r>
            <a:r>
              <a:rPr lang="en-US" sz="2900" dirty="0" smtClean="0">
                <a:latin typeface="Times New Roman" pitchFamily="18" charset="0"/>
                <a:cs typeface="Times New Roman" pitchFamily="18" charset="0"/>
              </a:rPr>
              <a:t> have room for but one flag, the American flag…We have room for but one language here, and that is the English language…ad we have room for but one sole loyalty and that is a loyalty to the American people.” (Theodore Roosevelt, 1919) (</a:t>
            </a:r>
            <a:r>
              <a:rPr lang="en-US" sz="2900" dirty="0" err="1" smtClean="0">
                <a:latin typeface="Times New Roman" pitchFamily="18" charset="0"/>
                <a:cs typeface="Times New Roman" pitchFamily="18" charset="0"/>
              </a:rPr>
              <a:t>Phillipson</a:t>
            </a:r>
            <a:r>
              <a:rPr lang="en-US" sz="2900" dirty="0" smtClean="0">
                <a:latin typeface="Times New Roman" pitchFamily="18" charset="0"/>
                <a:cs typeface="Times New Roman" pitchFamily="18" charset="0"/>
              </a:rPr>
              <a:t>, 2008)</a:t>
            </a:r>
            <a:endParaRPr lang="en-US" sz="2900" dirty="0">
              <a:latin typeface="Times New Roman" pitchFamily="18" charset="0"/>
              <a:cs typeface="Times New Roman" pitchFamily="18" charset="0"/>
            </a:endParaRPr>
          </a:p>
        </p:txBody>
      </p:sp>
      <p:cxnSp>
        <p:nvCxnSpPr>
          <p:cNvPr id="5" name="Elbow Connector 4"/>
          <p:cNvCxnSpPr/>
          <p:nvPr/>
        </p:nvCxnSpPr>
        <p:spPr>
          <a:xfrm>
            <a:off x="5181600" y="3352800"/>
            <a:ext cx="374650" cy="3111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rot="10800000">
            <a:off x="4114800" y="2667000"/>
            <a:ext cx="457200" cy="381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half" idx="1"/>
          </p:nvPr>
        </p:nvSpPr>
        <p:spPr/>
        <p:txBody>
          <a:bodyPr>
            <a:normAutofit/>
          </a:bodyPr>
          <a:lstStyle/>
          <a:p>
            <a:r>
              <a:rPr lang="en-US" sz="2800" dirty="0" smtClean="0">
                <a:latin typeface="Times New Roman" pitchFamily="18" charset="0"/>
                <a:cs typeface="Times New Roman" pitchFamily="18" charset="0"/>
              </a:rPr>
              <a:t>Bilingual &amp; Multilingual</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Different languages  different purposes</a:t>
            </a:r>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Ways of categorizing languages according to their status &amp; social functions</a:t>
            </a:r>
          </a:p>
          <a:p>
            <a:endParaRPr lang="en-US" dirty="0"/>
          </a:p>
        </p:txBody>
      </p:sp>
      <p:pic>
        <p:nvPicPr>
          <p:cNvPr id="5" name="Picture 2" descr="C:\Program Files\Microsoft Office\MEDIA\CAGCAT10\j0297749.wmf"/>
          <p:cNvPicPr>
            <a:picLocks noGrp="1" noChangeAspect="1" noChangeArrowheads="1"/>
          </p:cNvPicPr>
          <p:nvPr>
            <p:ph sz="half" idx="2"/>
          </p:nvPr>
        </p:nvPicPr>
        <p:blipFill>
          <a:blip r:embed="rId2" cstate="print"/>
          <a:srcRect/>
          <a:stretch>
            <a:fillRect/>
          </a:stretch>
        </p:blipFill>
        <p:spPr bwMode="auto">
          <a:xfrm>
            <a:off x="4648200" y="1600200"/>
            <a:ext cx="1851660" cy="1762049"/>
          </a:xfrm>
          <a:prstGeom prst="rect">
            <a:avLst/>
          </a:prstGeom>
          <a:noFill/>
        </p:spPr>
      </p:pic>
      <p:pic>
        <p:nvPicPr>
          <p:cNvPr id="6" name="Picture 3"/>
          <p:cNvPicPr>
            <a:picLocks noChangeAspect="1" noChangeArrowheads="1"/>
          </p:cNvPicPr>
          <p:nvPr/>
        </p:nvPicPr>
        <p:blipFill>
          <a:blip r:embed="rId3" cstate="print"/>
          <a:srcRect/>
          <a:stretch>
            <a:fillRect/>
          </a:stretch>
        </p:blipFill>
        <p:spPr bwMode="auto">
          <a:xfrm>
            <a:off x="5791200" y="3581400"/>
            <a:ext cx="3124200" cy="2743200"/>
          </a:xfrm>
          <a:prstGeom prst="rect">
            <a:avLst/>
          </a:prstGeom>
          <a:noFill/>
          <a:ln w="9525">
            <a:noFill/>
            <a:miter lim="800000"/>
            <a:headEnd/>
            <a:tailEnd/>
          </a:ln>
        </p:spPr>
      </p:pic>
      <p:sp>
        <p:nvSpPr>
          <p:cNvPr id="7" name="TextBox 6"/>
          <p:cNvSpPr txBox="1"/>
          <p:nvPr/>
        </p:nvSpPr>
        <p:spPr>
          <a:xfrm>
            <a:off x="6934200" y="3124200"/>
            <a:ext cx="1923925" cy="369332"/>
          </a:xfrm>
          <a:prstGeom prst="rect">
            <a:avLst/>
          </a:prstGeom>
          <a:noFill/>
        </p:spPr>
        <p:txBody>
          <a:bodyPr wrap="none" rtlCol="0">
            <a:spAutoFit/>
          </a:bodyPr>
          <a:lstStyle/>
          <a:p>
            <a:r>
              <a:rPr lang="en-US" dirty="0" smtClean="0"/>
              <a:t>blog.lib.umn.edu</a:t>
            </a:r>
            <a:endParaRPr lang="en-US" dirty="0"/>
          </a:p>
        </p:txBody>
      </p:sp>
      <p:cxnSp>
        <p:nvCxnSpPr>
          <p:cNvPr id="9" name="Curved Connector 8"/>
          <p:cNvCxnSpPr/>
          <p:nvPr/>
        </p:nvCxnSpPr>
        <p:spPr>
          <a:xfrm rot="10800000" flipV="1">
            <a:off x="3276600" y="2590800"/>
            <a:ext cx="533400" cy="3048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Lingua Franca, Standard Languages &amp; Vernaculars</a:t>
            </a:r>
            <a:endParaRPr lang="en-US" dirty="0"/>
          </a:p>
        </p:txBody>
      </p:sp>
      <p:sp>
        <p:nvSpPr>
          <p:cNvPr id="3" name="Content Placeholder 2"/>
          <p:cNvSpPr>
            <a:spLocks noGrp="1"/>
          </p:cNvSpPr>
          <p:nvPr>
            <p:ph sz="quarter" idx="1"/>
          </p:nvPr>
        </p:nvSpPr>
        <p:spPr/>
        <p:txBody>
          <a:bodyPr/>
          <a:lstStyle/>
          <a:p>
            <a:pPr>
              <a:buNone/>
            </a:pPr>
            <a:r>
              <a:rPr lang="en-US" dirty="0" smtClean="0"/>
              <a:t>Video links:</a:t>
            </a:r>
          </a:p>
          <a:p>
            <a:pPr>
              <a:buNone/>
            </a:pPr>
            <a:r>
              <a:rPr lang="en-US" dirty="0" smtClean="0"/>
              <a:t> My Fair Lady		Languages of the World</a:t>
            </a:r>
          </a:p>
          <a:p>
            <a:pPr>
              <a:buNone/>
            </a:pPr>
            <a:endParaRPr lang="en-US" dirty="0" smtClean="0"/>
          </a:p>
          <a:p>
            <a:pPr>
              <a:buNone/>
            </a:pPr>
            <a:endParaRPr lang="en-US" dirty="0" smtClean="0"/>
          </a:p>
          <a:p>
            <a:pPr>
              <a:buNone/>
            </a:pPr>
            <a:r>
              <a:rPr lang="en-US" dirty="0" smtClean="0"/>
              <a:t>									</a:t>
            </a:r>
            <a:endParaRPr lang="en-US" sz="1800" dirty="0" smtClean="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cstate="print"/>
          <a:srcRect/>
          <a:stretch>
            <a:fillRect/>
          </a:stretch>
        </p:blipFill>
        <p:spPr bwMode="auto">
          <a:xfrm>
            <a:off x="4033838" y="3028950"/>
            <a:ext cx="2747962" cy="2228850"/>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457200" y="3352800"/>
            <a:ext cx="2019320" cy="2871788"/>
          </a:xfrm>
          <a:prstGeom prst="rect">
            <a:avLst/>
          </a:prstGeom>
          <a:noFill/>
          <a:ln w="9525">
            <a:noFill/>
            <a:miter lim="800000"/>
            <a:headEnd/>
            <a:tailEnd/>
          </a:ln>
        </p:spPr>
      </p:pic>
      <p:sp>
        <p:nvSpPr>
          <p:cNvPr id="9" name="TextBox 8"/>
          <p:cNvSpPr txBox="1"/>
          <p:nvPr/>
        </p:nvSpPr>
        <p:spPr>
          <a:xfrm>
            <a:off x="2819400" y="5791200"/>
            <a:ext cx="2198038" cy="369332"/>
          </a:xfrm>
          <a:prstGeom prst="rect">
            <a:avLst/>
          </a:prstGeom>
          <a:noFill/>
        </p:spPr>
        <p:txBody>
          <a:bodyPr wrap="none" rtlCol="0">
            <a:spAutoFit/>
          </a:bodyPr>
          <a:lstStyle/>
          <a:p>
            <a:r>
              <a:rPr lang="en-US" dirty="0" smtClean="0">
                <a:latin typeface="Times New Roman" pitchFamily="18" charset="0"/>
                <a:cs typeface="Times New Roman" pitchFamily="18" charset="0"/>
              </a:rPr>
              <a:t>mrobroin.stcronans.ie</a:t>
            </a:r>
            <a:endParaRPr lang="en-US" dirty="0">
              <a:latin typeface="Times New Roman" pitchFamily="18" charset="0"/>
              <a:cs typeface="Times New Roman" pitchFamily="18" charset="0"/>
            </a:endParaRPr>
          </a:p>
        </p:txBody>
      </p:sp>
      <p:sp>
        <p:nvSpPr>
          <p:cNvPr id="10" name="TextBox 9"/>
          <p:cNvSpPr txBox="1"/>
          <p:nvPr/>
        </p:nvSpPr>
        <p:spPr>
          <a:xfrm>
            <a:off x="6858000" y="4876800"/>
            <a:ext cx="982898" cy="369332"/>
          </a:xfrm>
          <a:prstGeom prst="rect">
            <a:avLst/>
          </a:prstGeom>
          <a:noFill/>
        </p:spPr>
        <p:txBody>
          <a:bodyPr wrap="none" rtlCol="0">
            <a:spAutoFit/>
          </a:bodyPr>
          <a:lstStyle/>
          <a:p>
            <a:r>
              <a:rPr lang="en-US" dirty="0" smtClean="0">
                <a:latin typeface="Times New Roman" pitchFamily="18" charset="0"/>
                <a:cs typeface="Times New Roman" pitchFamily="18" charset="0"/>
              </a:rPr>
              <a:t>Ted.com</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US" sz="1400" dirty="0" smtClean="0"/>
          </a:p>
          <a:p>
            <a:r>
              <a:rPr lang="en-US" sz="1800" dirty="0" smtClean="0">
                <a:latin typeface="Times New Roman" pitchFamily="18" charset="0"/>
                <a:cs typeface="Times New Roman" pitchFamily="18" charset="0"/>
              </a:rPr>
              <a:t>Holmes, J. (2008). An Introduction to sociolinguistics. Third Edition. Pearson Longman.</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"Introduction to pidgins and creoles | Yu </a:t>
            </a:r>
            <a:r>
              <a:rPr lang="en-US" sz="1800" dirty="0" err="1" smtClean="0">
                <a:latin typeface="Times New Roman" pitchFamily="18" charset="0"/>
                <a:cs typeface="Times New Roman" pitchFamily="18" charset="0"/>
              </a:rPr>
              <a:t>tink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kapenta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klin</a:t>
            </a:r>
            <a:r>
              <a:rPr lang="en-US" sz="1800" dirty="0" smtClean="0">
                <a:latin typeface="Times New Roman" pitchFamily="18" charset="0"/>
                <a:cs typeface="Times New Roman" pitchFamily="18" charset="0"/>
              </a:rPr>
              <a:t> mi? | GRIN | </a:t>
            </a:r>
            <a:r>
              <a:rPr lang="en-US" sz="1800" dirty="0" err="1" smtClean="0">
                <a:latin typeface="Times New Roman" pitchFamily="18" charset="0"/>
                <a:cs typeface="Times New Roman" pitchFamily="18" charset="0"/>
              </a:rPr>
              <a:t>Termpaper</a:t>
            </a:r>
            <a:r>
              <a:rPr lang="en-US" sz="1800" dirty="0" smtClean="0">
                <a:latin typeface="Times New Roman" pitchFamily="18" charset="0"/>
                <a:cs typeface="Times New Roman" pitchFamily="18" charset="0"/>
              </a:rPr>
              <a:t>. Publish your essay, bachelor or master's thesis and term paper.." </a:t>
            </a:r>
            <a:r>
              <a:rPr lang="en-US" sz="1800" i="1" dirty="0" smtClean="0">
                <a:latin typeface="Times New Roman" pitchFamily="18" charset="0"/>
                <a:cs typeface="Times New Roman" pitchFamily="18" charset="0"/>
              </a:rPr>
              <a:t>GRIN | </a:t>
            </a:r>
            <a:r>
              <a:rPr lang="en-US" sz="1800" i="1" dirty="0" err="1" smtClean="0">
                <a:latin typeface="Times New Roman" pitchFamily="18" charset="0"/>
                <a:cs typeface="Times New Roman" pitchFamily="18" charset="0"/>
              </a:rPr>
              <a:t>Wissen</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finden</a:t>
            </a:r>
            <a:r>
              <a:rPr lang="en-US" sz="1800" i="1" dirty="0" smtClean="0">
                <a:latin typeface="Times New Roman" pitchFamily="18" charset="0"/>
                <a:cs typeface="Times New Roman" pitchFamily="18" charset="0"/>
              </a:rPr>
              <a:t> &amp; </a:t>
            </a:r>
            <a:r>
              <a:rPr lang="en-US" sz="1800" i="1" dirty="0" err="1" smtClean="0">
                <a:latin typeface="Times New Roman" pitchFamily="18" charset="0"/>
                <a:cs typeface="Times New Roman" pitchFamily="18" charset="0"/>
              </a:rPr>
              <a:t>publizieren</a:t>
            </a:r>
            <a:r>
              <a:rPr lang="en-US" sz="1800" i="1" dirty="0" smtClean="0">
                <a:latin typeface="Times New Roman" pitchFamily="18" charset="0"/>
                <a:cs typeface="Times New Roman" pitchFamily="18" charset="0"/>
              </a:rPr>
              <a:t> | </a:t>
            </a:r>
            <a:r>
              <a:rPr lang="en-US" sz="1800" i="1" dirty="0" err="1" smtClean="0">
                <a:latin typeface="Times New Roman" pitchFamily="18" charset="0"/>
                <a:cs typeface="Times New Roman" pitchFamily="18" charset="0"/>
              </a:rPr>
              <a:t>Diplomarbeit</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Masterarbeit</a:t>
            </a:r>
            <a:r>
              <a:rPr lang="en-US" sz="1800" i="1" dirty="0" smtClean="0">
                <a:latin typeface="Times New Roman" pitchFamily="18" charset="0"/>
                <a:cs typeface="Times New Roman" pitchFamily="18" charset="0"/>
              </a:rPr>
              <a:t>, Dissertation, </a:t>
            </a:r>
            <a:r>
              <a:rPr lang="en-US" sz="1800" i="1" dirty="0" err="1" smtClean="0">
                <a:latin typeface="Times New Roman" pitchFamily="18" charset="0"/>
                <a:cs typeface="Times New Roman" pitchFamily="18" charset="0"/>
              </a:rPr>
              <a:t>Hausarbeit</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Referat</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verfentlichen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n.d</a:t>
            </a:r>
            <a:r>
              <a:rPr lang="en-US" sz="1800" dirty="0" smtClean="0">
                <a:latin typeface="Times New Roman" pitchFamily="18" charset="0"/>
                <a:cs typeface="Times New Roman" pitchFamily="18" charset="0"/>
              </a:rPr>
              <a:t>. Web. 29 Jan. 2012. &lt;http://www.grin.com/en/e-book/117827/introduction-to-pidgins-and-creoles&gt;.</a:t>
            </a:r>
          </a:p>
          <a:p>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Phillipson</a:t>
            </a:r>
            <a:r>
              <a:rPr lang="en-US" sz="1800" dirty="0" smtClean="0">
                <a:latin typeface="Times New Roman" pitchFamily="18" charset="0"/>
                <a:cs typeface="Times New Roman" pitchFamily="18" charset="0"/>
              </a:rPr>
              <a:t>,  Robert (2008). Lingua franca or lingua </a:t>
            </a:r>
            <a:r>
              <a:rPr lang="en-US" sz="1800" dirty="0" err="1" smtClean="0">
                <a:latin typeface="Times New Roman" pitchFamily="18" charset="0"/>
                <a:cs typeface="Times New Roman" pitchFamily="18" charset="0"/>
              </a:rPr>
              <a:t>frankensteinia</a:t>
            </a:r>
            <a:r>
              <a:rPr lang="en-US" sz="1800" dirty="0" smtClean="0">
                <a:latin typeface="Times New Roman" pitchFamily="18" charset="0"/>
                <a:cs typeface="Times New Roman" pitchFamily="18" charset="0"/>
              </a:rPr>
              <a:t> ?English in European  	integration and </a:t>
            </a:r>
            <a:r>
              <a:rPr lang="en-US" sz="1800" dirty="0" err="1" smtClean="0">
                <a:latin typeface="Times New Roman" pitchFamily="18" charset="0"/>
                <a:cs typeface="Times New Roman" pitchFamily="18" charset="0"/>
              </a:rPr>
              <a:t>globalisation</a:t>
            </a:r>
            <a:r>
              <a:rPr lang="en-US" sz="1800" dirty="0" smtClean="0">
                <a:latin typeface="Times New Roman" pitchFamily="18" charset="0"/>
                <a:cs typeface="Times New Roman" pitchFamily="18" charset="0"/>
              </a:rPr>
              <a:t>. World Englishes,27 (2), pp 250-267.</a:t>
            </a:r>
          </a:p>
          <a:p>
            <a:r>
              <a:rPr lang="en-US" sz="1800" dirty="0" smtClean="0">
                <a:latin typeface="Times New Roman" pitchFamily="18" charset="0"/>
                <a:cs typeface="Times New Roman" pitchFamily="18" charset="0"/>
              </a:rPr>
              <a:t>"Pidgins and Creoles." </a:t>
            </a:r>
            <a:r>
              <a:rPr lang="en-US" sz="1800" dirty="0" err="1" smtClean="0">
                <a:latin typeface="Times New Roman" pitchFamily="18" charset="0"/>
                <a:cs typeface="Times New Roman" pitchFamily="18" charset="0"/>
              </a:rPr>
              <a:t>Willkommen</a:t>
            </a:r>
            <a:r>
              <a:rPr lang="en-US" sz="1800" dirty="0" smtClean="0">
                <a:latin typeface="Times New Roman" pitchFamily="18" charset="0"/>
                <a:cs typeface="Times New Roman" pitchFamily="18" charset="0"/>
              </a:rPr>
              <a:t> an </a:t>
            </a:r>
            <a:r>
              <a:rPr lang="en-US" sz="1800" dirty="0" err="1" smtClean="0">
                <a:latin typeface="Times New Roman" pitchFamily="18" charset="0"/>
                <a:cs typeface="Times New Roman" pitchFamily="18" charset="0"/>
              </a:rPr>
              <a:t>der</a:t>
            </a:r>
            <a:r>
              <a:rPr lang="en-US" sz="1800" dirty="0" smtClean="0">
                <a:latin typeface="Times New Roman" pitchFamily="18" charset="0"/>
                <a:cs typeface="Times New Roman" pitchFamily="18" charset="0"/>
              </a:rPr>
              <a:t> University Duisburg-Essen. </a:t>
            </a:r>
            <a:r>
              <a:rPr lang="en-US" sz="1800" dirty="0" err="1" smtClean="0">
                <a:latin typeface="Times New Roman" pitchFamily="18" charset="0"/>
                <a:cs typeface="Times New Roman" pitchFamily="18" charset="0"/>
              </a:rPr>
              <a:t>N.p</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n.d</a:t>
            </a:r>
            <a:r>
              <a:rPr lang="en-US" sz="1800" dirty="0" smtClean="0">
                <a:latin typeface="Times New Roman" pitchFamily="18" charset="0"/>
                <a:cs typeface="Times New Roman" pitchFamily="18" charset="0"/>
              </a:rPr>
              <a:t>. Web. 29 Jan. 2012. &lt;http://www.uni-due.de/SVE/VARS_PidginsAndCreoles.htm&gt;.</a:t>
            </a:r>
          </a:p>
          <a:p>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Karl Ó </a:t>
            </a:r>
            <a:r>
              <a:rPr lang="en-US" sz="1800" dirty="0" err="1" smtClean="0">
                <a:latin typeface="Times New Roman" pitchFamily="18" charset="0"/>
                <a:cs typeface="Times New Roman" pitchFamily="18" charset="0"/>
              </a:rPr>
              <a:t>Broin</a:t>
            </a:r>
            <a:r>
              <a:rPr lang="en-US" sz="1800" dirty="0" smtClean="0">
                <a:latin typeface="Times New Roman" pitchFamily="18" charset="0"/>
                <a:cs typeface="Times New Roman" pitchFamily="18" charset="0"/>
              </a:rPr>
              <a:t> (2012). Retrieved from  </a:t>
            </a:r>
            <a:r>
              <a:rPr lang="en-US" sz="1800" dirty="0" smtClean="0">
                <a:latin typeface="Times New Roman" pitchFamily="18" charset="0"/>
                <a:cs typeface="Times New Roman" pitchFamily="18" charset="0"/>
                <a:hlinkClick r:id="rId2"/>
              </a:rPr>
              <a:t>http://www.mrobroin.stcronans.ie/get_me_to_the_church.html</a:t>
            </a:r>
            <a:r>
              <a:rPr lang="en-US" sz="1800" dirty="0" smtClean="0">
                <a:latin typeface="Times New Roman" pitchFamily="18" charset="0"/>
                <a:cs typeface="Times New Roman" pitchFamily="18" charset="0"/>
              </a:rPr>
              <a:t>. January 23rd 2012.</a:t>
            </a:r>
          </a:p>
          <a:p>
            <a:endParaRPr lang="en-US" sz="1800"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Pidgins</a:t>
            </a:r>
          </a:p>
        </p:txBody>
      </p:sp>
      <p:sp>
        <p:nvSpPr>
          <p:cNvPr id="13315" name="Rectangle 3"/>
          <p:cNvSpPr>
            <a:spLocks noGrp="1" noChangeArrowheads="1"/>
          </p:cNvSpPr>
          <p:nvPr>
            <p:ph sz="quarter" idx="1"/>
          </p:nvPr>
        </p:nvSpPr>
        <p:spPr/>
        <p:txBody>
          <a:bodyPr/>
          <a:lstStyle/>
          <a:p>
            <a:r>
              <a:rPr lang="en-US"/>
              <a:t>What is a pidgin language?</a:t>
            </a:r>
          </a:p>
          <a:p>
            <a:endParaRPr lang="en-US"/>
          </a:p>
          <a:p>
            <a:endParaRPr lang="en-US"/>
          </a:p>
          <a:p>
            <a:endParaRPr lang="en-US"/>
          </a:p>
          <a:p>
            <a:r>
              <a:rPr lang="en-US"/>
              <a:t>76.8 million speakers of pidgins and creoles worldwide (Uygun, 2007)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1143000"/>
          </a:xfrm>
        </p:spPr>
        <p:txBody>
          <a:bodyPr/>
          <a:lstStyle/>
          <a:p>
            <a:r>
              <a:rPr lang="en-US"/>
              <a:t>Pidgins</a:t>
            </a:r>
          </a:p>
        </p:txBody>
      </p:sp>
      <p:pic>
        <p:nvPicPr>
          <p:cNvPr id="8201" name="Picture 9" descr="MAP1"/>
          <p:cNvPicPr>
            <a:picLocks noChangeAspect="1" noChangeArrowheads="1"/>
          </p:cNvPicPr>
          <p:nvPr/>
        </p:nvPicPr>
        <p:blipFill>
          <a:blip r:embed="rId3" cstate="print"/>
          <a:srcRect/>
          <a:stretch>
            <a:fillRect/>
          </a:stretch>
        </p:blipFill>
        <p:spPr bwMode="auto">
          <a:xfrm rot="5400000">
            <a:off x="1925637" y="-477837"/>
            <a:ext cx="5216525" cy="8610600"/>
          </a:xfrm>
          <a:prstGeom prst="rect">
            <a:avLst/>
          </a:prstGeom>
          <a:noFill/>
        </p:spPr>
      </p:pic>
      <p:sp>
        <p:nvSpPr>
          <p:cNvPr id="8202" name="Rectangle 10"/>
          <p:cNvSpPr>
            <a:spLocks noChangeArrowheads="1"/>
          </p:cNvSpPr>
          <p:nvPr/>
        </p:nvSpPr>
        <p:spPr bwMode="auto">
          <a:xfrm>
            <a:off x="3581400" y="6324600"/>
            <a:ext cx="5181600" cy="274638"/>
          </a:xfrm>
          <a:prstGeom prst="rect">
            <a:avLst/>
          </a:prstGeom>
          <a:noFill/>
          <a:ln w="9525">
            <a:noFill/>
            <a:miter lim="800000"/>
            <a:headEnd/>
            <a:tailEnd/>
          </a:ln>
        </p:spPr>
        <p:txBody>
          <a:bodyPr wrap="none">
            <a:spAutoFit/>
          </a:bodyPr>
          <a:lstStyle/>
          <a:p>
            <a:r>
              <a:rPr lang="en-US" sz="1200"/>
              <a:t>http://www.grin.com/en/e-book/117827/introduction-to-pidgins-and-creoles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r>
              <a:rPr lang="en-US"/>
              <a:t>Pidgins</a:t>
            </a:r>
          </a:p>
        </p:txBody>
      </p:sp>
      <p:pic>
        <p:nvPicPr>
          <p:cNvPr id="6148" name="Picture 4" descr="WorldPidgins"/>
          <p:cNvPicPr>
            <a:picLocks noChangeAspect="1" noChangeArrowheads="1"/>
          </p:cNvPicPr>
          <p:nvPr/>
        </p:nvPicPr>
        <p:blipFill>
          <a:blip r:embed="rId3" cstate="print"/>
          <a:srcRect/>
          <a:stretch>
            <a:fillRect/>
          </a:stretch>
        </p:blipFill>
        <p:spPr bwMode="auto">
          <a:xfrm>
            <a:off x="685800" y="1219200"/>
            <a:ext cx="8001000" cy="5235575"/>
          </a:xfrm>
          <a:prstGeom prst="rect">
            <a:avLst/>
          </a:prstGeom>
          <a:noFill/>
        </p:spPr>
      </p:pic>
      <p:sp>
        <p:nvSpPr>
          <p:cNvPr id="6152" name="Rectangle 8"/>
          <p:cNvSpPr>
            <a:spLocks noChangeArrowheads="1"/>
          </p:cNvSpPr>
          <p:nvPr/>
        </p:nvSpPr>
        <p:spPr bwMode="auto">
          <a:xfrm>
            <a:off x="762000" y="6172200"/>
            <a:ext cx="3481388" cy="244475"/>
          </a:xfrm>
          <a:prstGeom prst="rect">
            <a:avLst/>
          </a:prstGeom>
          <a:noFill/>
          <a:ln w="9525">
            <a:noFill/>
            <a:miter lim="800000"/>
            <a:headEnd/>
            <a:tailEnd/>
          </a:ln>
        </p:spPr>
        <p:txBody>
          <a:bodyPr wrap="none">
            <a:spAutoFit/>
          </a:bodyPr>
          <a:lstStyle/>
          <a:p>
            <a:r>
              <a:rPr lang="en-US" sz="1000"/>
              <a:t>http://www.uni-due.de/SVE/VARS_PidginsAndCreoles.htm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Pidgin is…</a:t>
            </a:r>
          </a:p>
        </p:txBody>
      </p:sp>
      <p:sp>
        <p:nvSpPr>
          <p:cNvPr id="14339" name="Rectangle 3"/>
          <p:cNvSpPr>
            <a:spLocks noGrp="1" noChangeArrowheads="1"/>
          </p:cNvSpPr>
          <p:nvPr>
            <p:ph sz="quarter" idx="1"/>
          </p:nvPr>
        </p:nvSpPr>
        <p:spPr/>
        <p:txBody>
          <a:bodyPr/>
          <a:lstStyle/>
          <a:p>
            <a:pPr>
              <a:lnSpc>
                <a:spcPct val="90000"/>
              </a:lnSpc>
            </a:pPr>
            <a:r>
              <a:rPr lang="en-US" sz="2800"/>
              <a:t>Type of lingua franca</a:t>
            </a:r>
          </a:p>
          <a:p>
            <a:pPr>
              <a:lnSpc>
                <a:spcPct val="90000"/>
              </a:lnSpc>
            </a:pPr>
            <a:r>
              <a:rPr lang="en-US" sz="2800"/>
              <a:t>Shared language between differing L1 speakers</a:t>
            </a:r>
          </a:p>
          <a:p>
            <a:pPr>
              <a:lnSpc>
                <a:spcPct val="90000"/>
              </a:lnSpc>
            </a:pPr>
            <a:r>
              <a:rPr lang="en-US" sz="2800"/>
              <a:t>No native speakers</a:t>
            </a:r>
          </a:p>
          <a:p>
            <a:pPr>
              <a:lnSpc>
                <a:spcPct val="90000"/>
              </a:lnSpc>
            </a:pPr>
            <a:r>
              <a:rPr lang="en-US" sz="2800"/>
              <a:t>“Likely to arise when two groups with different languages are communicating in a situation where there is also a third dominant language” (Holmes, 2008)</a:t>
            </a:r>
          </a:p>
          <a:p>
            <a:pPr>
              <a:lnSpc>
                <a:spcPct val="90000"/>
              </a:lnSpc>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Pidgin is…</a:t>
            </a:r>
          </a:p>
        </p:txBody>
      </p:sp>
      <p:sp>
        <p:nvSpPr>
          <p:cNvPr id="15363" name="Rectangle 3"/>
          <p:cNvSpPr>
            <a:spLocks noGrp="1" noChangeArrowheads="1"/>
          </p:cNvSpPr>
          <p:nvPr>
            <p:ph sz="quarter" idx="1"/>
          </p:nvPr>
        </p:nvSpPr>
        <p:spPr/>
        <p:txBody>
          <a:bodyPr/>
          <a:lstStyle/>
          <a:p>
            <a:r>
              <a:rPr lang="en-US"/>
              <a:t>“A pidgin is a restricted language which arises for the purposes of communication between two social groups of which one is in a more dominant position than the other. The less dominant group is the one which develops the pidgin” (Willkommen an der University)</a:t>
            </a:r>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“Pidgin”</a:t>
            </a:r>
          </a:p>
        </p:txBody>
      </p:sp>
      <p:sp>
        <p:nvSpPr>
          <p:cNvPr id="16387" name="Rectangle 3"/>
          <p:cNvSpPr>
            <a:spLocks noGrp="1" noChangeArrowheads="1"/>
          </p:cNvSpPr>
          <p:nvPr>
            <p:ph sz="quarter" idx="1"/>
          </p:nvPr>
        </p:nvSpPr>
        <p:spPr/>
        <p:txBody>
          <a:bodyPr/>
          <a:lstStyle/>
          <a:p>
            <a:r>
              <a:rPr lang="en-US"/>
              <a:t>Pidgin English of “business” from China </a:t>
            </a:r>
          </a:p>
          <a:p>
            <a:r>
              <a:rPr lang="en-US"/>
              <a:t>Hebrew word “</a:t>
            </a:r>
            <a:r>
              <a:rPr lang="en-US" i="1"/>
              <a:t>pidjom</a:t>
            </a:r>
            <a:r>
              <a:rPr lang="en-US"/>
              <a:t>” which means “trade or exchange” (Holmes, 2008)</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385</TotalTime>
  <Words>1113</Words>
  <Application>Microsoft Office PowerPoint</Application>
  <PresentationFormat>On-screen Show (4:3)</PresentationFormat>
  <Paragraphs>201</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An Introduction to sociolinguistics      (Holmes, 2008)</vt:lpstr>
      <vt:lpstr>Overview</vt:lpstr>
      <vt:lpstr>Introduction</vt:lpstr>
      <vt:lpstr>Pidgins</vt:lpstr>
      <vt:lpstr>Pidgins</vt:lpstr>
      <vt:lpstr>Pidgins</vt:lpstr>
      <vt:lpstr>Pidgin is…</vt:lpstr>
      <vt:lpstr>Pidgin is…</vt:lpstr>
      <vt:lpstr>“Pidgin”</vt:lpstr>
      <vt:lpstr>Purpose</vt:lpstr>
      <vt:lpstr>Function</vt:lpstr>
      <vt:lpstr>Structure</vt:lpstr>
      <vt:lpstr>Structure</vt:lpstr>
      <vt:lpstr>Attitudes</vt:lpstr>
      <vt:lpstr>Attitude</vt:lpstr>
      <vt:lpstr>Summary</vt:lpstr>
      <vt:lpstr>Creole</vt:lpstr>
      <vt:lpstr>Structure</vt:lpstr>
      <vt:lpstr>Slide 19</vt:lpstr>
      <vt:lpstr>Functions</vt:lpstr>
      <vt:lpstr>Attitude</vt:lpstr>
      <vt:lpstr>Origins and Endings</vt:lpstr>
      <vt:lpstr>Vernacular Languages</vt:lpstr>
      <vt:lpstr>Standard Languages</vt:lpstr>
      <vt:lpstr>Standard Languages &amp; World Englishes</vt:lpstr>
      <vt:lpstr>World Englishes</vt:lpstr>
      <vt:lpstr>Lingua Francas</vt:lpstr>
      <vt:lpstr>English Lingua Divina or Diabolica?      (Phillipson, 2008)</vt:lpstr>
      <vt:lpstr>A Political Perspective on Lingua Franca</vt:lpstr>
      <vt:lpstr>Lingua Franca, Standard Languages &amp; Vernaculars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sociolinguistics      (Holmes, 2008)</dc:title>
  <dc:creator/>
  <cp:lastModifiedBy> </cp:lastModifiedBy>
  <cp:revision>28</cp:revision>
  <dcterms:created xsi:type="dcterms:W3CDTF">2006-08-16T00:00:00Z</dcterms:created>
  <dcterms:modified xsi:type="dcterms:W3CDTF">2012-11-26T04:13:31Z</dcterms:modified>
</cp:coreProperties>
</file>