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stun@hawaii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Presentation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Politics, consequences and approaches to NCLB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Kaan</a:t>
            </a:r>
            <a:r>
              <a:rPr lang="en-US" dirty="0" smtClean="0"/>
              <a:t> </a:t>
            </a:r>
            <a:r>
              <a:rPr lang="en-US" dirty="0" err="1" smtClean="0"/>
              <a:t>Ustun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Ustun@hawaii.edu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04-23-2012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NCLB : History / Why / Who</a:t>
            </a:r>
          </a:p>
          <a:p>
            <a:r>
              <a:rPr lang="en-US" dirty="0" smtClean="0"/>
              <a:t>Evolution of Law</a:t>
            </a:r>
          </a:p>
          <a:p>
            <a:r>
              <a:rPr lang="en-US" dirty="0" smtClean="0"/>
              <a:t>Flaws to the law: </a:t>
            </a:r>
          </a:p>
          <a:p>
            <a:pPr lvl="1"/>
            <a:r>
              <a:rPr lang="en-US" dirty="0" smtClean="0"/>
              <a:t>Language as a problem not a right</a:t>
            </a:r>
          </a:p>
          <a:p>
            <a:r>
              <a:rPr lang="en-US" dirty="0" smtClean="0"/>
              <a:t>Effects on Bilingual Education</a:t>
            </a:r>
          </a:p>
          <a:p>
            <a:pPr lvl="1"/>
            <a:r>
              <a:rPr lang="en-US" dirty="0" smtClean="0"/>
              <a:t>Assimilation VS Pluralism</a:t>
            </a:r>
          </a:p>
          <a:p>
            <a:r>
              <a:rPr lang="en-US" dirty="0" smtClean="0"/>
              <a:t>Culture &amp; NCLB</a:t>
            </a:r>
          </a:p>
          <a:p>
            <a:r>
              <a:rPr lang="en-US" dirty="0" smtClean="0"/>
              <a:t>Approaches to teaching methods</a:t>
            </a:r>
          </a:p>
          <a:p>
            <a:pPr lvl="1"/>
            <a:r>
              <a:rPr lang="en-US" dirty="0" smtClean="0"/>
              <a:t>Resistance &amp; Top Down VS Bottom Up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Reverse Pyramid 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			Government		(Taxes &amp; Grants)</a:t>
            </a:r>
          </a:p>
          <a:p>
            <a:pPr lvl="2">
              <a:buNone/>
            </a:pPr>
            <a:r>
              <a:rPr lang="en-US" dirty="0" smtClean="0"/>
              <a:t>			State			(Education Budget)</a:t>
            </a:r>
          </a:p>
          <a:p>
            <a:pPr lvl="2">
              <a:buNone/>
            </a:pPr>
            <a:r>
              <a:rPr lang="en-US" dirty="0" smtClean="0"/>
              <a:t>			City			(Accountability)</a:t>
            </a:r>
          </a:p>
          <a:p>
            <a:pPr lvl="2">
              <a:buNone/>
            </a:pPr>
            <a:r>
              <a:rPr lang="en-US" dirty="0" smtClean="0"/>
              <a:t>			Schools			(Admin &amp; Rated)</a:t>
            </a:r>
          </a:p>
          <a:p>
            <a:pPr lvl="2">
              <a:buNone/>
            </a:pPr>
            <a:r>
              <a:rPr lang="en-US" dirty="0" smtClean="0"/>
              <a:t>			Superintendent		(Enforces Rules)</a:t>
            </a:r>
          </a:p>
          <a:p>
            <a:pPr lvl="2">
              <a:buNone/>
            </a:pPr>
            <a:r>
              <a:rPr lang="en-US" dirty="0" smtClean="0"/>
              <a:t>			Teacher			(Pedagogy Solutions)</a:t>
            </a:r>
          </a:p>
          <a:p>
            <a:pPr lvl="2">
              <a:buNone/>
            </a:pPr>
            <a:r>
              <a:rPr lang="en-US" dirty="0" smtClean="0"/>
              <a:t>			Student			(Pressures 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			Testing &amp; Accountability</a:t>
            </a:r>
          </a:p>
          <a:p>
            <a:pPr lvl="2">
              <a:buNone/>
            </a:pPr>
            <a:r>
              <a:rPr lang="en-US" dirty="0" smtClean="0"/>
              <a:t>			Consequences  (Unfair &amp; Unjust)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752600"/>
            <a:ext cx="19050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667000" y="1524000"/>
            <a:ext cx="205740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Issues raised by NCLB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Corrupts education system, distorts goal of education &amp; misuses  importance of native language</a:t>
            </a:r>
          </a:p>
          <a:p>
            <a:r>
              <a:rPr lang="en-US" dirty="0" smtClean="0"/>
              <a:t>Paradox of NCLB</a:t>
            </a:r>
          </a:p>
          <a:p>
            <a:r>
              <a:rPr lang="en-US" dirty="0" smtClean="0"/>
              <a:t>Lack of trust &amp; incomprehension from teaching community</a:t>
            </a:r>
          </a:p>
          <a:p>
            <a:r>
              <a:rPr lang="en-US" dirty="0" smtClean="0"/>
              <a:t>Under the disguise of patriotism &amp; unity</a:t>
            </a:r>
          </a:p>
          <a:p>
            <a:endParaRPr lang="en-US" dirty="0" smtClean="0"/>
          </a:p>
          <a:p>
            <a:r>
              <a:rPr lang="en-US" dirty="0" smtClean="0"/>
              <a:t>Fights Multiculturalism / Bilingual Education</a:t>
            </a:r>
          </a:p>
          <a:p>
            <a:r>
              <a:rPr lang="en-US" dirty="0" smtClean="0"/>
              <a:t>3 Powers of NCLB: Fear / Freedom / Creativity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&amp; Solutions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Raise awareness among community about bilingual education</a:t>
            </a:r>
          </a:p>
          <a:p>
            <a:r>
              <a:rPr lang="en-US" dirty="0" smtClean="0"/>
              <a:t>Resistance &amp; loopholes </a:t>
            </a:r>
          </a:p>
          <a:p>
            <a:pPr lvl="1"/>
            <a:r>
              <a:rPr lang="en-US" dirty="0" smtClean="0"/>
              <a:t>Ex: SDP (School District Philadelphia)</a:t>
            </a:r>
          </a:p>
          <a:p>
            <a:pPr lvl="1"/>
            <a:r>
              <a:rPr lang="en-US" dirty="0" smtClean="0"/>
              <a:t>Article by D.C. Johnson (2010)</a:t>
            </a:r>
          </a:p>
          <a:p>
            <a:r>
              <a:rPr lang="en-US" dirty="0" smtClean="0"/>
              <a:t>Educate teachers to be Bilingual Teachers not ESL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Word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“To construct a future from our past experiences, while recognizing the increased linguistic  diversity and greater language fluidity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century, we must not cede all the educational spaces  to the types of English-only or bilingual programs that keep the students ‘other language (or languages) apart.”</a:t>
            </a:r>
          </a:p>
          <a:p>
            <a:pPr algn="r"/>
            <a:r>
              <a:rPr lang="en-US" dirty="0" smtClean="0"/>
              <a:t>(Garcia, 2011, 149)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Baker, C. (2011). </a:t>
            </a:r>
            <a:r>
              <a:rPr lang="en-US" i="1" dirty="0" smtClean="0"/>
              <a:t>Foundations of Bilingual Education and Bilingualism 5</a:t>
            </a:r>
            <a:r>
              <a:rPr lang="en-US" i="1" baseline="30000" dirty="0" smtClean="0"/>
              <a:t>th</a:t>
            </a:r>
            <a:r>
              <a:rPr lang="en-US" i="1" dirty="0" smtClean="0"/>
              <a:t> 	Edition</a:t>
            </a:r>
            <a:r>
              <a:rPr lang="en-US" dirty="0" smtClean="0"/>
              <a:t>. New 	</a:t>
            </a:r>
            <a:r>
              <a:rPr lang="en-US" dirty="0" err="1" smtClean="0"/>
              <a:t>York,NY</a:t>
            </a:r>
            <a:r>
              <a:rPr lang="en-US" dirty="0" smtClean="0"/>
              <a:t>: Multilingual Matters.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Bausell</a:t>
            </a:r>
            <a:r>
              <a:rPr lang="en-US" dirty="0" smtClean="0"/>
              <a:t>, R. Barker (2011, April 30). A New Measure for Classroom Quality. The 	New York  Times. Retrieved from </a:t>
            </a:r>
            <a:r>
              <a:rPr lang="en-US" u="sng" dirty="0" smtClean="0">
                <a:hlinkClick r:id="rId2"/>
              </a:rPr>
              <a:t>http://www.nytimes.com</a:t>
            </a:r>
            <a:endParaRPr lang="en-US" dirty="0" smtClean="0"/>
          </a:p>
          <a:p>
            <a:r>
              <a:rPr lang="en-US" dirty="0" err="1" smtClean="0"/>
              <a:t>Bhattacharjee</a:t>
            </a:r>
            <a:r>
              <a:rPr lang="en-US" dirty="0" smtClean="0"/>
              <a:t>, Y. (2012, March 17</a:t>
            </a:r>
            <a:r>
              <a:rPr lang="en-US" baseline="30000" dirty="0" smtClean="0"/>
              <a:t>th</a:t>
            </a:r>
            <a:r>
              <a:rPr lang="en-US" dirty="0" smtClean="0"/>
              <a:t> ). Why bilinguals are smarter. New York 	Times. Retrieved  from </a:t>
            </a:r>
            <a:r>
              <a:rPr lang="en-US" u="sng" dirty="0" smtClean="0">
                <a:hlinkClick r:id="rId2"/>
              </a:rPr>
              <a:t>http://www.nytimes.com</a:t>
            </a:r>
            <a:endParaRPr lang="en-US" dirty="0" smtClean="0"/>
          </a:p>
          <a:p>
            <a:r>
              <a:rPr lang="en-US" dirty="0" smtClean="0"/>
              <a:t>Bunch, M.B. (2011). Testing English language learners under No Child Left 	</a:t>
            </a:r>
            <a:r>
              <a:rPr lang="en-US" dirty="0" err="1" smtClean="0"/>
              <a:t>Behind.Language</a:t>
            </a:r>
            <a:r>
              <a:rPr lang="en-US" dirty="0" smtClean="0"/>
              <a:t> Testing, vol. 28 (3), pp.323-341.</a:t>
            </a:r>
          </a:p>
          <a:p>
            <a:r>
              <a:rPr lang="en-US" dirty="0" smtClean="0"/>
              <a:t>Butler, F.A., &amp; Stevens R. (2001). Standardized assessment of the content 	knowledge of English language learners K-12:current trends and old 	dilemmas. Language Testing, vol. 18 (4), pp.409-427.</a:t>
            </a:r>
          </a:p>
          <a:p>
            <a:r>
              <a:rPr lang="en-US" dirty="0" smtClean="0"/>
              <a:t>Evans, B.A., </a:t>
            </a:r>
            <a:r>
              <a:rPr lang="en-US" dirty="0" err="1" smtClean="0"/>
              <a:t>Hornberger</a:t>
            </a:r>
            <a:r>
              <a:rPr lang="en-US" dirty="0" smtClean="0"/>
              <a:t>, N.H. (2005). No Child Left Behind: Repealing and 	Unpeeling Federal Language Education Policy in the United States. 	</a:t>
            </a:r>
            <a:r>
              <a:rPr lang="en-US" i="1" dirty="0" smtClean="0"/>
              <a:t>Language Policy,4</a:t>
            </a:r>
            <a:r>
              <a:rPr lang="en-US" dirty="0" smtClean="0"/>
              <a:t>(1), 87-106.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Garcia, O. (2011). Educating NY’s bilingual </a:t>
            </a:r>
            <a:r>
              <a:rPr lang="en-US" dirty="0" err="1" smtClean="0"/>
              <a:t>children:constructing</a:t>
            </a:r>
            <a:r>
              <a:rPr lang="en-US" dirty="0" smtClean="0"/>
              <a:t> a future from 	the past. </a:t>
            </a:r>
            <a:r>
              <a:rPr lang="en-US" i="1" dirty="0" smtClean="0"/>
              <a:t>International Journal of Bilingual Education and 	Bilingualism,14</a:t>
            </a:r>
            <a:r>
              <a:rPr lang="en-US" dirty="0" smtClean="0"/>
              <a:t>(2), 133-153.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428</TotalTime>
  <Words>230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Research Paper Presentation</vt:lpstr>
      <vt:lpstr>Outline </vt:lpstr>
      <vt:lpstr>Reverse Pyramid View</vt:lpstr>
      <vt:lpstr>Issues raised by NCLB</vt:lpstr>
      <vt:lpstr>Future &amp; Solutions</vt:lpstr>
      <vt:lpstr>Final Word</vt:lpstr>
      <vt:lpstr>Some 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SLS 380: Research Paper Presentation</dc:title>
  <dc:creator/>
  <cp:lastModifiedBy> </cp:lastModifiedBy>
  <cp:revision>5</cp:revision>
  <dcterms:created xsi:type="dcterms:W3CDTF">2006-08-16T00:00:00Z</dcterms:created>
  <dcterms:modified xsi:type="dcterms:W3CDTF">2012-11-26T04:11:07Z</dcterms:modified>
</cp:coreProperties>
</file>