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4" r:id="rId5"/>
    <p:sldId id="263" r:id="rId6"/>
    <p:sldId id="265" r:id="rId7"/>
    <p:sldId id="260" r:id="rId8"/>
    <p:sldId id="261" r:id="rId9"/>
    <p:sldId id="262"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05" autoAdjust="0"/>
  </p:normalViewPr>
  <p:slideViewPr>
    <p:cSldViewPr>
      <p:cViewPr varScale="1">
        <p:scale>
          <a:sx n="64" d="100"/>
          <a:sy n="64" d="100"/>
        </p:scale>
        <p:origin x="-1344" y="-96"/>
      </p:cViewPr>
      <p:guideLst>
        <p:guide orient="horz" pos="2160"/>
        <p:guide pos="2880"/>
      </p:guideLst>
    </p:cSldViewPr>
  </p:slideViewPr>
  <p:outlineViewPr>
    <p:cViewPr>
      <p:scale>
        <a:sx n="33" d="100"/>
        <a:sy n="33" d="100"/>
      </p:scale>
      <p:origin x="0" y="6402"/>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pPr/>
              <a:t>11/25/2012</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B6F15528-21DE-4FAA-801E-634DDDAF4B2B}"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11/25/2012</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11/25/2012</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1D8BD707-D9CF-40AE-B4C6-C98DA3205C09}" type="datetimeFigureOut">
              <a:rPr lang="en-US" smtClean="0"/>
              <a:pPr/>
              <a:t>11/25/2012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11/25/2012</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B6F15528-21DE-4FAA-801E-634DDDAF4B2B}"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11/25/2012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1D8BD707-D9CF-40AE-B4C6-C98DA3205C09}" type="datetimeFigureOut">
              <a:rPr lang="en-US" smtClean="0"/>
              <a:pPr/>
              <a:t>11/25/2012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11/25/2012</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B6F15528-21DE-4FAA-801E-634DDDAF4B2B}"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1D8BD707-D9CF-40AE-B4C6-C98DA3205C09}" type="datetimeFigureOut">
              <a:rPr lang="en-US" smtClean="0"/>
              <a:pPr/>
              <a:t>11/25/2012</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1D8BD707-D9CF-40AE-B4C6-C98DA3205C09}" type="datetimeFigureOut">
              <a:rPr lang="en-US" smtClean="0"/>
              <a:pPr/>
              <a:t>11/25/2012</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B6F15528-21DE-4FAA-801E-634DDDAF4B2B}"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youtube.com/watch?v=za_6A0XnMyw&amp;feature=related" TargetMode="External"/><Relationship Id="rId2" Type="http://schemas.openxmlformats.org/officeDocument/2006/relationships/hyperlink" Target="http://www.youtube.com/watch?v=mlu1WeyR8k8&amp;feature=related"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latin typeface="Times New Roman" pitchFamily="18" charset="0"/>
                <a:cs typeface="Times New Roman" pitchFamily="18" charset="0"/>
              </a:rPr>
              <a:t>Lesson Plan: Vocabulary</a:t>
            </a:r>
            <a:endParaRPr lang="en-US" sz="4000" dirty="0">
              <a:latin typeface="Times New Roman" pitchFamily="18" charset="0"/>
              <a:cs typeface="Times New Roman" pitchFamily="18" charset="0"/>
            </a:endParaRPr>
          </a:p>
        </p:txBody>
      </p:sp>
      <p:sp>
        <p:nvSpPr>
          <p:cNvPr id="3" name="Content Placeholder 2"/>
          <p:cNvSpPr>
            <a:spLocks noGrp="1"/>
          </p:cNvSpPr>
          <p:nvPr>
            <p:ph sz="quarter" idx="1"/>
          </p:nvPr>
        </p:nvSpPr>
        <p:spPr/>
        <p:txBody>
          <a:bodyPr/>
          <a:lstStyle/>
          <a:p>
            <a:endParaRPr lang="en-US" dirty="0" smtClean="0"/>
          </a:p>
          <a:p>
            <a:r>
              <a:rPr lang="en-US" dirty="0" smtClean="0"/>
              <a:t>Introduction (Power Point &amp; Handout)</a:t>
            </a:r>
          </a:p>
          <a:p>
            <a:r>
              <a:rPr lang="en-US" dirty="0" smtClean="0"/>
              <a:t>Outline (Handout)</a:t>
            </a:r>
          </a:p>
          <a:p>
            <a:r>
              <a:rPr lang="en-US" dirty="0" smtClean="0"/>
              <a:t>Theory</a:t>
            </a:r>
          </a:p>
          <a:p>
            <a:r>
              <a:rPr lang="en-US" dirty="0" smtClean="0"/>
              <a:t>Activity (Handout )</a:t>
            </a:r>
          </a:p>
          <a:p>
            <a:r>
              <a:rPr lang="en-US" dirty="0" smtClean="0"/>
              <a:t>Rationales (Power Point)</a:t>
            </a:r>
          </a:p>
          <a:p>
            <a:r>
              <a:rPr lang="en-US" dirty="0" smtClean="0"/>
              <a:t>Conclusion &amp; Questions (Oral)</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sz="quarter" idx="1"/>
          </p:nvPr>
        </p:nvSpPr>
        <p:spPr/>
        <p:txBody>
          <a:bodyPr/>
          <a:lstStyle/>
          <a:p>
            <a:r>
              <a:rPr lang="en-US" dirty="0" smtClean="0"/>
              <a:t>Target Language: French</a:t>
            </a:r>
          </a:p>
          <a:p>
            <a:r>
              <a:rPr lang="en-US" dirty="0" smtClean="0"/>
              <a:t>Teaching Time: 50 minutes</a:t>
            </a:r>
          </a:p>
          <a:p>
            <a:r>
              <a:rPr lang="en-US" dirty="0" smtClean="0"/>
              <a:t>Target Students: University French 101; Introductory</a:t>
            </a:r>
          </a:p>
          <a:p>
            <a:r>
              <a:rPr lang="en-US" dirty="0" smtClean="0"/>
              <a:t>Class size: 15 - 20</a:t>
            </a:r>
          </a:p>
          <a:p>
            <a:r>
              <a:rPr lang="en-US" dirty="0" smtClean="0"/>
              <a:t>Language Background: Mixed</a:t>
            </a:r>
          </a:p>
          <a:p>
            <a:r>
              <a:rPr lang="en-US" dirty="0" smtClean="0"/>
              <a:t>Context: FL</a:t>
            </a:r>
          </a:p>
          <a:p>
            <a:endParaRPr lang="en-US" dirty="0" smtClean="0"/>
          </a:p>
          <a:p>
            <a:r>
              <a:rPr lang="en-US" dirty="0" smtClean="0"/>
              <a:t>Today’s Needs Analysis: Comfort; Greetings; Introduction &amp; Question forms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Today’s Theory</a:t>
            </a:r>
            <a:endParaRPr lang="en-US" dirty="0"/>
          </a:p>
        </p:txBody>
      </p:sp>
      <p:sp>
        <p:nvSpPr>
          <p:cNvPr id="3" name="Content Placeholder 2"/>
          <p:cNvSpPr>
            <a:spLocks noGrp="1"/>
          </p:cNvSpPr>
          <p:nvPr>
            <p:ph sz="quarter" idx="1"/>
          </p:nvPr>
        </p:nvSpPr>
        <p:spPr/>
        <p:txBody>
          <a:bodyPr/>
          <a:lstStyle/>
          <a:p>
            <a:r>
              <a:rPr lang="en-US" dirty="0" smtClean="0"/>
              <a:t>In class communication (Handout)</a:t>
            </a:r>
          </a:p>
          <a:p>
            <a:r>
              <a:rPr lang="en-US" dirty="0" smtClean="0"/>
              <a:t>Greetings (Handout)</a:t>
            </a:r>
          </a:p>
          <a:p>
            <a:r>
              <a:rPr lang="en-US" dirty="0" smtClean="0"/>
              <a:t>Simple Question Structure (Power Point)</a:t>
            </a:r>
          </a:p>
          <a:p>
            <a:endParaRPr lang="en-US" dirty="0" smtClean="0"/>
          </a:p>
          <a:p>
            <a:r>
              <a:rPr lang="en-US" dirty="0" smtClean="0"/>
              <a:t>But first…some music…</a:t>
            </a:r>
          </a:p>
          <a:p>
            <a:pPr lvl="1"/>
            <a:r>
              <a:rPr lang="en-US" dirty="0" smtClean="0">
                <a:hlinkClick r:id="rId2"/>
              </a:rPr>
              <a:t>http://www.youtube.com/watch?v=mlu1WeyR8k8&amp;feature=related</a:t>
            </a:r>
            <a:endParaRPr lang="en-US" dirty="0" smtClean="0"/>
          </a:p>
          <a:p>
            <a:pPr lvl="1"/>
            <a:r>
              <a:rPr lang="en-US" dirty="0" smtClean="0">
                <a:hlinkClick r:id="rId3"/>
              </a:rPr>
              <a:t>http://www.youtube.com/watch?v=za_6A0XnMyw&amp;feature=related</a:t>
            </a:r>
            <a:endParaRPr lang="en-US" dirty="0" smtClean="0"/>
          </a:p>
          <a:p>
            <a:pPr lvl="1">
              <a:buNone/>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French Alphabet</a:t>
            </a:r>
            <a:endParaRPr lang="en-US" dirty="0"/>
          </a:p>
        </p:txBody>
      </p:sp>
      <p:sp>
        <p:nvSpPr>
          <p:cNvPr id="3" name="Content Placeholder 2"/>
          <p:cNvSpPr>
            <a:spLocks noGrp="1"/>
          </p:cNvSpPr>
          <p:nvPr>
            <p:ph sz="quarter" idx="1"/>
          </p:nvPr>
        </p:nvSpPr>
        <p:spPr/>
        <p:txBody>
          <a:bodyPr/>
          <a:lstStyle/>
          <a:p>
            <a:r>
              <a:rPr lang="en-US" dirty="0" smtClean="0"/>
              <a:t>A B C D E F G H I J K L M N O P Q </a:t>
            </a:r>
            <a:r>
              <a:rPr lang="en-US" dirty="0" smtClean="0">
                <a:solidFill>
                  <a:srgbClr val="FF0000"/>
                </a:solidFill>
              </a:rPr>
              <a:t>R</a:t>
            </a:r>
            <a:r>
              <a:rPr lang="en-US" dirty="0" smtClean="0"/>
              <a:t> S T U V W X Y Z </a:t>
            </a:r>
          </a:p>
          <a:p>
            <a:r>
              <a:rPr lang="en-US" dirty="0" smtClean="0"/>
              <a:t>Repetition of sound</a:t>
            </a:r>
          </a:p>
          <a:p>
            <a:r>
              <a:rPr lang="en-US" dirty="0" smtClean="0"/>
              <a:t>R: Bonjou</a:t>
            </a:r>
            <a:r>
              <a:rPr lang="en-US" dirty="0" smtClean="0">
                <a:solidFill>
                  <a:srgbClr val="FF0000"/>
                </a:solidFill>
              </a:rPr>
              <a:t>r </a:t>
            </a:r>
            <a:r>
              <a:rPr lang="en-US" dirty="0" smtClean="0"/>
              <a:t>; Au </a:t>
            </a:r>
            <a:r>
              <a:rPr lang="en-US" dirty="0" err="1" smtClean="0">
                <a:solidFill>
                  <a:srgbClr val="FF0000"/>
                </a:solidFill>
              </a:rPr>
              <a:t>r</a:t>
            </a:r>
            <a:r>
              <a:rPr lang="en-US" dirty="0" err="1" smtClean="0"/>
              <a:t>evoi</a:t>
            </a:r>
            <a:r>
              <a:rPr lang="en-US" dirty="0" err="1" smtClean="0">
                <a:solidFill>
                  <a:srgbClr val="FF0000"/>
                </a:solidFill>
              </a:rPr>
              <a:t>r</a:t>
            </a:r>
            <a:r>
              <a:rPr lang="en-US" dirty="0" smtClean="0"/>
              <a:t>; </a:t>
            </a:r>
            <a:r>
              <a:rPr lang="en-US" dirty="0" err="1" smtClean="0"/>
              <a:t>Voitu</a:t>
            </a:r>
            <a:r>
              <a:rPr lang="en-US" dirty="0" err="1" smtClean="0">
                <a:solidFill>
                  <a:srgbClr val="FF0000"/>
                </a:solidFill>
              </a:rPr>
              <a:t>r</a:t>
            </a:r>
            <a:r>
              <a:rPr lang="en-US" dirty="0" err="1" smtClean="0"/>
              <a:t>e</a:t>
            </a:r>
            <a:r>
              <a:rPr lang="en-US" dirty="0" smtClean="0"/>
              <a:t>; </a:t>
            </a:r>
            <a:r>
              <a:rPr lang="en-US" dirty="0" err="1" smtClean="0"/>
              <a:t>P</a:t>
            </a:r>
            <a:r>
              <a:rPr lang="en-US" dirty="0" err="1" smtClean="0">
                <a:solidFill>
                  <a:srgbClr val="FF0000"/>
                </a:solidFill>
              </a:rPr>
              <a:t>r</a:t>
            </a:r>
            <a:r>
              <a:rPr lang="en-US" dirty="0" err="1" smtClean="0"/>
              <a:t>ésent</a:t>
            </a:r>
            <a:r>
              <a:rPr lang="en-US" dirty="0" smtClean="0"/>
              <a:t>;…</a:t>
            </a:r>
            <a:endParaRPr lang="en-US" dirty="0" smtClean="0">
              <a:solidFill>
                <a:srgbClr val="FF0000"/>
              </a:solidFill>
            </a:endParaRPr>
          </a:p>
          <a:p>
            <a:pPr lvl="2"/>
            <a:endParaRPr lang="en-US" dirty="0" smtClean="0"/>
          </a:p>
          <a:p>
            <a:endParaRPr lang="en-US" dirty="0" smtClean="0"/>
          </a:p>
          <a:p>
            <a:pPr>
              <a:buNone/>
            </a:pPr>
            <a:endParaRPr lang="en-US" dirty="0" smtClean="0"/>
          </a:p>
          <a:p>
            <a:pPr>
              <a:buNone/>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Questions? </a:t>
            </a:r>
            <a:endParaRPr lang="en-US" dirty="0"/>
          </a:p>
        </p:txBody>
      </p:sp>
      <p:sp>
        <p:nvSpPr>
          <p:cNvPr id="3" name="Content Placeholder 2"/>
          <p:cNvSpPr>
            <a:spLocks noGrp="1"/>
          </p:cNvSpPr>
          <p:nvPr>
            <p:ph sz="quarter" idx="1"/>
          </p:nvPr>
        </p:nvSpPr>
        <p:spPr/>
        <p:txBody>
          <a:bodyPr>
            <a:normAutofit/>
          </a:bodyPr>
          <a:lstStyle/>
          <a:p>
            <a:endParaRPr lang="en-US" dirty="0" smtClean="0"/>
          </a:p>
          <a:p>
            <a:r>
              <a:rPr lang="en-US" dirty="0" err="1" smtClean="0"/>
              <a:t>Est</a:t>
            </a:r>
            <a:r>
              <a:rPr lang="en-US" dirty="0" smtClean="0"/>
              <a:t> </a:t>
            </a:r>
            <a:r>
              <a:rPr lang="en-US" dirty="0" err="1" smtClean="0"/>
              <a:t>ce</a:t>
            </a:r>
            <a:r>
              <a:rPr lang="en-US" dirty="0" smtClean="0"/>
              <a:t> </a:t>
            </a:r>
            <a:r>
              <a:rPr lang="en-US" dirty="0" err="1" smtClean="0"/>
              <a:t>que</a:t>
            </a:r>
            <a:r>
              <a:rPr lang="en-US" dirty="0" smtClean="0"/>
              <a:t>…? 	</a:t>
            </a:r>
            <a:r>
              <a:rPr lang="en-US" dirty="0" smtClean="0">
                <a:solidFill>
                  <a:srgbClr val="0070C0"/>
                </a:solidFill>
              </a:rPr>
              <a:t>Do you / Does he-she/ Do they…</a:t>
            </a:r>
          </a:p>
          <a:p>
            <a:r>
              <a:rPr lang="en-US" dirty="0" err="1" smtClean="0"/>
              <a:t>Où</a:t>
            </a:r>
            <a:r>
              <a:rPr lang="en-US" dirty="0" smtClean="0"/>
              <a:t>…?	     			</a:t>
            </a:r>
            <a:r>
              <a:rPr lang="en-US" dirty="0" smtClean="0">
                <a:solidFill>
                  <a:srgbClr val="0070C0"/>
                </a:solidFill>
              </a:rPr>
              <a:t>Where</a:t>
            </a:r>
          </a:p>
          <a:p>
            <a:r>
              <a:rPr lang="en-US" dirty="0" err="1" smtClean="0"/>
              <a:t>Vous</a:t>
            </a:r>
            <a:r>
              <a:rPr lang="en-US" dirty="0" smtClean="0"/>
              <a:t> </a:t>
            </a:r>
            <a:r>
              <a:rPr lang="en-US" dirty="0" err="1" smtClean="0"/>
              <a:t>habitez</a:t>
            </a:r>
            <a:r>
              <a:rPr lang="en-US" dirty="0" smtClean="0"/>
              <a:t> à …?		</a:t>
            </a:r>
            <a:r>
              <a:rPr lang="en-US" dirty="0" smtClean="0">
                <a:solidFill>
                  <a:srgbClr val="0070C0"/>
                </a:solidFill>
              </a:rPr>
              <a:t>You live at…</a:t>
            </a:r>
          </a:p>
          <a:p>
            <a:r>
              <a:rPr lang="en-US" dirty="0" err="1" smtClean="0"/>
              <a:t>Habitez</a:t>
            </a:r>
            <a:r>
              <a:rPr lang="en-US" dirty="0" smtClean="0"/>
              <a:t> </a:t>
            </a:r>
            <a:r>
              <a:rPr lang="en-US" dirty="0" err="1" smtClean="0"/>
              <a:t>vous</a:t>
            </a:r>
            <a:r>
              <a:rPr lang="en-US" dirty="0" smtClean="0"/>
              <a:t> à… ?		</a:t>
            </a:r>
            <a:r>
              <a:rPr lang="en-US" dirty="0" smtClean="0">
                <a:solidFill>
                  <a:srgbClr val="0070C0"/>
                </a:solidFill>
              </a:rPr>
              <a:t>Do you live at…</a:t>
            </a:r>
          </a:p>
          <a:p>
            <a:r>
              <a:rPr lang="en-US" dirty="0" err="1" smtClean="0"/>
              <a:t>Vous</a:t>
            </a:r>
            <a:r>
              <a:rPr lang="en-US" dirty="0" smtClean="0"/>
              <a:t> </a:t>
            </a:r>
            <a:r>
              <a:rPr lang="en-US" dirty="0" err="1" smtClean="0"/>
              <a:t>êtes</a:t>
            </a:r>
            <a:r>
              <a:rPr lang="en-US" dirty="0" smtClean="0"/>
              <a:t>…/</a:t>
            </a:r>
            <a:r>
              <a:rPr lang="en-US" dirty="0" err="1" smtClean="0"/>
              <a:t>Tu</a:t>
            </a:r>
            <a:r>
              <a:rPr lang="en-US" dirty="0" smtClean="0"/>
              <a:t> </a:t>
            </a:r>
            <a:r>
              <a:rPr lang="en-US" dirty="0" err="1" smtClean="0"/>
              <a:t>es</a:t>
            </a:r>
            <a:r>
              <a:rPr lang="en-US" dirty="0" smtClean="0"/>
              <a:t>…?		</a:t>
            </a:r>
            <a:r>
              <a:rPr lang="en-US" dirty="0" smtClean="0">
                <a:solidFill>
                  <a:srgbClr val="0070C0"/>
                </a:solidFill>
              </a:rPr>
              <a:t>You are…</a:t>
            </a:r>
          </a:p>
          <a:p>
            <a:r>
              <a:rPr lang="en-US" dirty="0" err="1" smtClean="0"/>
              <a:t>Êtes</a:t>
            </a:r>
            <a:r>
              <a:rPr lang="en-US" dirty="0" smtClean="0"/>
              <a:t> </a:t>
            </a:r>
            <a:r>
              <a:rPr lang="en-US" dirty="0" err="1" smtClean="0"/>
              <a:t>vous</a:t>
            </a:r>
            <a:r>
              <a:rPr lang="en-US" dirty="0" smtClean="0"/>
              <a:t>…/</a:t>
            </a:r>
            <a:r>
              <a:rPr lang="en-US" dirty="0" err="1" smtClean="0"/>
              <a:t>es</a:t>
            </a:r>
            <a:r>
              <a:rPr lang="en-US" dirty="0" smtClean="0"/>
              <a:t> </a:t>
            </a:r>
            <a:r>
              <a:rPr lang="en-US" dirty="0" err="1" smtClean="0"/>
              <a:t>tu</a:t>
            </a:r>
            <a:r>
              <a:rPr lang="en-US" dirty="0" smtClean="0"/>
              <a:t>…?		</a:t>
            </a:r>
            <a:r>
              <a:rPr lang="en-US" dirty="0" smtClean="0">
                <a:solidFill>
                  <a:srgbClr val="0070C0"/>
                </a:solidFill>
              </a:rPr>
              <a:t>Are you…</a:t>
            </a:r>
          </a:p>
          <a:p>
            <a:r>
              <a:rPr lang="en-US" dirty="0" err="1" smtClean="0"/>
              <a:t>Vous</a:t>
            </a:r>
            <a:r>
              <a:rPr lang="en-US" dirty="0" smtClean="0"/>
              <a:t> </a:t>
            </a:r>
            <a:r>
              <a:rPr lang="en-US" dirty="0" err="1" smtClean="0"/>
              <a:t>avez</a:t>
            </a:r>
            <a:r>
              <a:rPr lang="en-US" dirty="0" smtClean="0"/>
              <a:t>/</a:t>
            </a:r>
            <a:r>
              <a:rPr lang="en-US" dirty="0" err="1" smtClean="0"/>
              <a:t>Avez</a:t>
            </a:r>
            <a:r>
              <a:rPr lang="en-US" dirty="0" smtClean="0"/>
              <a:t> </a:t>
            </a:r>
            <a:r>
              <a:rPr lang="en-US" dirty="0" err="1" smtClean="0"/>
              <a:t>vous</a:t>
            </a:r>
            <a:r>
              <a:rPr lang="en-US" dirty="0" smtClean="0"/>
              <a:t>…? 	</a:t>
            </a:r>
            <a:r>
              <a:rPr lang="en-US" dirty="0" smtClean="0">
                <a:solidFill>
                  <a:srgbClr val="0070C0"/>
                </a:solidFill>
              </a:rPr>
              <a:t>You have</a:t>
            </a:r>
          </a:p>
          <a:p>
            <a:r>
              <a:rPr lang="en-US" dirty="0" err="1" smtClean="0"/>
              <a:t>Tu</a:t>
            </a:r>
            <a:r>
              <a:rPr lang="en-US" dirty="0" smtClean="0"/>
              <a:t> as / As </a:t>
            </a:r>
            <a:r>
              <a:rPr lang="en-US" dirty="0" err="1" smtClean="0"/>
              <a:t>tu</a:t>
            </a:r>
            <a:r>
              <a:rPr lang="en-US" dirty="0" smtClean="0"/>
              <a:t>…?			</a:t>
            </a:r>
            <a:r>
              <a:rPr lang="en-US" dirty="0" smtClean="0">
                <a:solidFill>
                  <a:srgbClr val="0070C0"/>
                </a:solidFill>
              </a:rPr>
              <a:t>Do you have…</a:t>
            </a:r>
          </a:p>
          <a:p>
            <a:pPr>
              <a:buNone/>
            </a:pPr>
            <a:endParaRPr lang="en-US" dirty="0" smtClean="0"/>
          </a:p>
          <a:p>
            <a:pPr>
              <a:buNone/>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Question structure “</a:t>
            </a:r>
            <a:r>
              <a:rPr lang="en-US" dirty="0" err="1" smtClean="0"/>
              <a:t>Avoir</a:t>
            </a:r>
            <a:r>
              <a:rPr lang="en-US" dirty="0" smtClean="0"/>
              <a:t>” – “To Have”: Exercise</a:t>
            </a:r>
            <a:endParaRPr lang="en-US" dirty="0"/>
          </a:p>
        </p:txBody>
      </p:sp>
      <p:sp>
        <p:nvSpPr>
          <p:cNvPr id="3" name="Content Placeholder 2"/>
          <p:cNvSpPr>
            <a:spLocks noGrp="1"/>
          </p:cNvSpPr>
          <p:nvPr>
            <p:ph sz="quarter" idx="1"/>
          </p:nvPr>
        </p:nvSpPr>
        <p:spPr/>
        <p:txBody>
          <a:bodyPr/>
          <a:lstStyle/>
          <a:p>
            <a:r>
              <a:rPr lang="en-US" dirty="0" err="1" smtClean="0"/>
              <a:t>Est</a:t>
            </a:r>
            <a:r>
              <a:rPr lang="en-US" dirty="0" smtClean="0"/>
              <a:t> </a:t>
            </a:r>
            <a:r>
              <a:rPr lang="en-US" dirty="0" err="1" smtClean="0"/>
              <a:t>ce</a:t>
            </a:r>
            <a:r>
              <a:rPr lang="en-US" dirty="0" smtClean="0"/>
              <a:t> </a:t>
            </a:r>
            <a:r>
              <a:rPr lang="en-US" dirty="0" err="1" smtClean="0"/>
              <a:t>que</a:t>
            </a:r>
            <a:r>
              <a:rPr lang="en-US" dirty="0" smtClean="0"/>
              <a:t> </a:t>
            </a:r>
            <a:r>
              <a:rPr lang="en-US" dirty="0" err="1" smtClean="0"/>
              <a:t>tu</a:t>
            </a:r>
            <a:r>
              <a:rPr lang="en-US" dirty="0" smtClean="0"/>
              <a:t> as…		</a:t>
            </a:r>
            <a:r>
              <a:rPr lang="en-US" i="1" dirty="0" smtClean="0">
                <a:solidFill>
                  <a:srgbClr val="00B0F0"/>
                </a:solidFill>
              </a:rPr>
              <a:t>Do you have the…</a:t>
            </a:r>
          </a:p>
          <a:p>
            <a:pPr lvl="1"/>
            <a:r>
              <a:rPr lang="en-US" dirty="0" smtClean="0"/>
              <a:t>Le…La…L’…</a:t>
            </a:r>
          </a:p>
          <a:p>
            <a:pPr>
              <a:buNone/>
            </a:pPr>
            <a:endParaRPr lang="en-US" dirty="0" smtClean="0"/>
          </a:p>
          <a:p>
            <a:r>
              <a:rPr lang="en-US" dirty="0" err="1" smtClean="0"/>
              <a:t>Est</a:t>
            </a:r>
            <a:r>
              <a:rPr lang="en-US" dirty="0" smtClean="0"/>
              <a:t> </a:t>
            </a:r>
            <a:r>
              <a:rPr lang="en-US" dirty="0" err="1" smtClean="0"/>
              <a:t>ce</a:t>
            </a:r>
            <a:r>
              <a:rPr lang="en-US" dirty="0" smtClean="0"/>
              <a:t> </a:t>
            </a:r>
            <a:r>
              <a:rPr lang="en-US" dirty="0" err="1" smtClean="0"/>
              <a:t>que</a:t>
            </a:r>
            <a:r>
              <a:rPr lang="en-US" dirty="0" smtClean="0"/>
              <a:t> </a:t>
            </a:r>
            <a:r>
              <a:rPr lang="en-US" dirty="0" err="1" smtClean="0"/>
              <a:t>vous</a:t>
            </a:r>
            <a:r>
              <a:rPr lang="en-US" dirty="0" smtClean="0"/>
              <a:t> </a:t>
            </a:r>
            <a:r>
              <a:rPr lang="en-US" dirty="0" err="1" smtClean="0"/>
              <a:t>avez</a:t>
            </a:r>
            <a:r>
              <a:rPr lang="en-US" dirty="0" smtClean="0"/>
              <a:t>…		</a:t>
            </a:r>
            <a:r>
              <a:rPr lang="en-US" i="1" dirty="0" smtClean="0">
                <a:solidFill>
                  <a:srgbClr val="00B0F0"/>
                </a:solidFill>
              </a:rPr>
              <a:t>Do you have the…</a:t>
            </a:r>
          </a:p>
          <a:p>
            <a:pPr lvl="1"/>
            <a:r>
              <a:rPr lang="en-US" dirty="0" smtClean="0"/>
              <a:t>Le…La…L’…</a:t>
            </a:r>
          </a:p>
          <a:p>
            <a:pPr lvl="1">
              <a:buNone/>
            </a:pPr>
            <a:endParaRPr lang="en-US" dirty="0" smtClean="0"/>
          </a:p>
          <a:p>
            <a:pPr>
              <a:buNone/>
            </a:pPr>
            <a:r>
              <a:rPr lang="en-US" dirty="0" smtClean="0">
                <a:solidFill>
                  <a:schemeClr val="accent1"/>
                </a:solidFill>
              </a:rPr>
              <a:t>●	 </a:t>
            </a:r>
            <a:r>
              <a:rPr lang="en-US" dirty="0" err="1" smtClean="0"/>
              <a:t>Oui</a:t>
            </a:r>
            <a:r>
              <a:rPr lang="en-US" dirty="0" smtClean="0"/>
              <a:t>, </a:t>
            </a:r>
            <a:r>
              <a:rPr lang="en-US" dirty="0" err="1" smtClean="0"/>
              <a:t>J’ai</a:t>
            </a:r>
            <a:r>
              <a:rPr lang="en-US" dirty="0" smtClean="0"/>
              <a:t> le…la…l’…		</a:t>
            </a:r>
            <a:r>
              <a:rPr lang="en-US" i="1" dirty="0" smtClean="0">
                <a:solidFill>
                  <a:srgbClr val="00B0F0"/>
                </a:solidFill>
              </a:rPr>
              <a:t>Yes, I have the…</a:t>
            </a:r>
          </a:p>
          <a:p>
            <a:pPr>
              <a:buNone/>
            </a:pPr>
            <a:endParaRPr lang="en-US" dirty="0" smtClean="0"/>
          </a:p>
          <a:p>
            <a:pPr>
              <a:buNone/>
            </a:pPr>
            <a:r>
              <a:rPr lang="en-US" dirty="0" smtClean="0">
                <a:solidFill>
                  <a:schemeClr val="accent1"/>
                </a:solidFill>
              </a:rPr>
              <a:t>●  </a:t>
            </a:r>
            <a:r>
              <a:rPr lang="en-US" dirty="0" smtClean="0"/>
              <a:t>Non, Je </a:t>
            </a:r>
            <a:r>
              <a:rPr lang="en-US" dirty="0" err="1" smtClean="0"/>
              <a:t>n’ai</a:t>
            </a:r>
            <a:r>
              <a:rPr lang="en-US" dirty="0" smtClean="0"/>
              <a:t> pas le…la…l’…	</a:t>
            </a:r>
            <a:r>
              <a:rPr lang="en-US" i="1" dirty="0" smtClean="0">
                <a:solidFill>
                  <a:srgbClr val="00B0F0"/>
                </a:solidFill>
              </a:rPr>
              <a:t>No, I do not have the…</a:t>
            </a:r>
          </a:p>
          <a:p>
            <a:pPr>
              <a:buNone/>
            </a:pPr>
            <a:endParaRPr lang="en-US" dirty="0" smtClean="0">
              <a:solidFill>
                <a:schemeClr val="accent1"/>
              </a:solidFill>
            </a:endParaRPr>
          </a:p>
          <a:p>
            <a:pPr>
              <a:buNone/>
            </a:pPr>
            <a:endParaRPr lang="en-US" dirty="0" smtClean="0">
              <a:solidFill>
                <a:schemeClr val="accent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Vocabulary</a:t>
            </a:r>
            <a:endParaRPr lang="en-US" dirty="0"/>
          </a:p>
        </p:txBody>
      </p:sp>
      <p:sp>
        <p:nvSpPr>
          <p:cNvPr id="3" name="Content Placeholder 2"/>
          <p:cNvSpPr>
            <a:spLocks noGrp="1"/>
          </p:cNvSpPr>
          <p:nvPr>
            <p:ph sz="half" idx="1"/>
          </p:nvPr>
        </p:nvSpPr>
        <p:spPr/>
        <p:txBody>
          <a:bodyPr/>
          <a:lstStyle/>
          <a:p>
            <a:r>
              <a:rPr lang="en-US" dirty="0" smtClean="0"/>
              <a:t>Un/le chat</a:t>
            </a:r>
          </a:p>
          <a:p>
            <a:r>
              <a:rPr lang="en-US" dirty="0" smtClean="0"/>
              <a:t>Un/le </a:t>
            </a:r>
            <a:r>
              <a:rPr lang="en-US" dirty="0" err="1" smtClean="0"/>
              <a:t>chien</a:t>
            </a:r>
            <a:endParaRPr lang="en-US" dirty="0" smtClean="0"/>
          </a:p>
          <a:p>
            <a:r>
              <a:rPr lang="en-US" dirty="0" err="1" smtClean="0"/>
              <a:t>Une</a:t>
            </a:r>
            <a:r>
              <a:rPr lang="en-US" dirty="0" smtClean="0"/>
              <a:t>/la </a:t>
            </a:r>
            <a:r>
              <a:rPr lang="en-US" dirty="0" err="1" smtClean="0"/>
              <a:t>bouteille</a:t>
            </a:r>
            <a:endParaRPr lang="en-US" dirty="0" smtClean="0"/>
          </a:p>
          <a:p>
            <a:r>
              <a:rPr lang="en-US" dirty="0" smtClean="0"/>
              <a:t>Un/le </a:t>
            </a:r>
            <a:r>
              <a:rPr lang="en-US" dirty="0" err="1" smtClean="0"/>
              <a:t>livre</a:t>
            </a:r>
            <a:endParaRPr lang="en-US" dirty="0" smtClean="0"/>
          </a:p>
          <a:p>
            <a:r>
              <a:rPr lang="en-US" dirty="0" err="1" smtClean="0"/>
              <a:t>Une</a:t>
            </a:r>
            <a:r>
              <a:rPr lang="en-US" dirty="0" smtClean="0"/>
              <a:t>/la </a:t>
            </a:r>
            <a:r>
              <a:rPr lang="en-US" dirty="0" err="1" smtClean="0"/>
              <a:t>bougie</a:t>
            </a:r>
            <a:endParaRPr lang="en-US" dirty="0" smtClean="0"/>
          </a:p>
          <a:p>
            <a:r>
              <a:rPr lang="en-US" dirty="0" err="1" smtClean="0"/>
              <a:t>Une</a:t>
            </a:r>
            <a:r>
              <a:rPr lang="en-US" dirty="0" smtClean="0"/>
              <a:t>/la </a:t>
            </a:r>
            <a:r>
              <a:rPr lang="en-US" dirty="0" err="1" smtClean="0"/>
              <a:t>casquette</a:t>
            </a:r>
            <a:r>
              <a:rPr lang="en-US" dirty="0" smtClean="0"/>
              <a:t>	</a:t>
            </a:r>
          </a:p>
          <a:p>
            <a:r>
              <a:rPr lang="en-US" dirty="0" err="1" smtClean="0"/>
              <a:t>Une</a:t>
            </a:r>
            <a:r>
              <a:rPr lang="en-US" dirty="0" smtClean="0"/>
              <a:t>/la </a:t>
            </a:r>
            <a:r>
              <a:rPr lang="en-US" dirty="0" err="1" smtClean="0"/>
              <a:t>calculatrice</a:t>
            </a:r>
            <a:r>
              <a:rPr lang="en-US" dirty="0" smtClean="0"/>
              <a:t>	</a:t>
            </a:r>
          </a:p>
          <a:p>
            <a:r>
              <a:rPr lang="en-US" dirty="0" smtClean="0"/>
              <a:t>Un/le journal</a:t>
            </a:r>
          </a:p>
          <a:p>
            <a:r>
              <a:rPr lang="en-US" dirty="0" err="1" smtClean="0"/>
              <a:t>Une</a:t>
            </a:r>
            <a:r>
              <a:rPr lang="en-US" dirty="0" smtClean="0"/>
              <a:t>/la </a:t>
            </a:r>
            <a:r>
              <a:rPr lang="en-US" dirty="0" err="1" smtClean="0"/>
              <a:t>paire</a:t>
            </a:r>
            <a:r>
              <a:rPr lang="en-US" dirty="0" smtClean="0"/>
              <a:t> </a:t>
            </a:r>
            <a:r>
              <a:rPr lang="en-US" dirty="0" err="1" smtClean="0"/>
              <a:t>d’oiseaux</a:t>
            </a:r>
            <a:endParaRPr lang="en-US" dirty="0" smtClean="0"/>
          </a:p>
          <a:p>
            <a:r>
              <a:rPr lang="en-US" dirty="0" smtClean="0"/>
              <a:t>Un/l’ </a:t>
            </a:r>
            <a:r>
              <a:rPr lang="en-US" dirty="0" err="1" smtClean="0"/>
              <a:t>appareil</a:t>
            </a:r>
            <a:r>
              <a:rPr lang="en-US" dirty="0" smtClean="0"/>
              <a:t> photo</a:t>
            </a:r>
            <a:endParaRPr lang="en-US" dirty="0"/>
          </a:p>
        </p:txBody>
      </p:sp>
      <p:sp>
        <p:nvSpPr>
          <p:cNvPr id="4" name="Content Placeholder 3"/>
          <p:cNvSpPr>
            <a:spLocks noGrp="1"/>
          </p:cNvSpPr>
          <p:nvPr>
            <p:ph sz="half" idx="2"/>
          </p:nvPr>
        </p:nvSpPr>
        <p:spPr/>
        <p:txBody>
          <a:bodyPr/>
          <a:lstStyle/>
          <a:p>
            <a:r>
              <a:rPr lang="en-US" dirty="0" smtClean="0"/>
              <a:t>A cat</a:t>
            </a:r>
          </a:p>
          <a:p>
            <a:r>
              <a:rPr lang="en-US" dirty="0" smtClean="0"/>
              <a:t>A dog</a:t>
            </a:r>
          </a:p>
          <a:p>
            <a:r>
              <a:rPr lang="en-US" dirty="0" smtClean="0"/>
              <a:t>A bottle</a:t>
            </a:r>
          </a:p>
          <a:p>
            <a:r>
              <a:rPr lang="en-US" dirty="0" smtClean="0"/>
              <a:t>A book</a:t>
            </a:r>
          </a:p>
          <a:p>
            <a:r>
              <a:rPr lang="en-US" dirty="0" smtClean="0"/>
              <a:t>A candle</a:t>
            </a:r>
          </a:p>
          <a:p>
            <a:r>
              <a:rPr lang="en-US" dirty="0" smtClean="0"/>
              <a:t>A cap</a:t>
            </a:r>
          </a:p>
          <a:p>
            <a:r>
              <a:rPr lang="en-US" dirty="0" smtClean="0"/>
              <a:t>A calculator</a:t>
            </a:r>
          </a:p>
          <a:p>
            <a:r>
              <a:rPr lang="en-US" dirty="0" smtClean="0"/>
              <a:t>A newspaper</a:t>
            </a:r>
          </a:p>
          <a:p>
            <a:r>
              <a:rPr lang="en-US" dirty="0" smtClean="0"/>
              <a:t>A pair of birds</a:t>
            </a:r>
          </a:p>
          <a:p>
            <a:r>
              <a:rPr lang="en-US" dirty="0" smtClean="0"/>
              <a:t>A picture camera</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Rationales: Vocabulary</a:t>
            </a:r>
            <a:endParaRPr lang="en-US" dirty="0"/>
          </a:p>
        </p:txBody>
      </p:sp>
      <p:sp>
        <p:nvSpPr>
          <p:cNvPr id="3" name="Content Placeholder 2"/>
          <p:cNvSpPr>
            <a:spLocks noGrp="1"/>
          </p:cNvSpPr>
          <p:nvPr>
            <p:ph sz="quarter" idx="1"/>
          </p:nvPr>
        </p:nvSpPr>
        <p:spPr/>
        <p:txBody>
          <a:bodyPr>
            <a:normAutofit lnSpcReduction="10000"/>
          </a:bodyPr>
          <a:lstStyle/>
          <a:p>
            <a:pPr lvl="0"/>
            <a:r>
              <a:rPr lang="en-US" sz="1800" dirty="0" smtClean="0">
                <a:latin typeface="Times New Roman" pitchFamily="18" charset="0"/>
                <a:cs typeface="Times New Roman" pitchFamily="18" charset="0"/>
              </a:rPr>
              <a:t>Vocabulary learning is central to language acquisition (</a:t>
            </a:r>
            <a:r>
              <a:rPr lang="en-US" sz="1800" dirty="0" err="1" smtClean="0">
                <a:latin typeface="Times New Roman" pitchFamily="18" charset="0"/>
                <a:cs typeface="Times New Roman" pitchFamily="18" charset="0"/>
              </a:rPr>
              <a:t>Decarico</a:t>
            </a:r>
            <a:r>
              <a:rPr lang="en-US" sz="1800" dirty="0" smtClean="0">
                <a:latin typeface="Times New Roman" pitchFamily="18" charset="0"/>
                <a:cs typeface="Times New Roman" pitchFamily="18" charset="0"/>
              </a:rPr>
              <a:t>)</a:t>
            </a:r>
          </a:p>
          <a:p>
            <a:pPr lvl="0"/>
            <a:r>
              <a:rPr lang="en-US" sz="1800" dirty="0" smtClean="0">
                <a:latin typeface="Times New Roman" pitchFamily="18" charset="0"/>
                <a:cs typeface="Times New Roman" pitchFamily="18" charset="0"/>
              </a:rPr>
              <a:t>Lexical competence is at the very heart of communicative competence, the ability to communicate successfully and appropriately (</a:t>
            </a:r>
            <a:r>
              <a:rPr lang="en-US" sz="1800" dirty="0" err="1" smtClean="0">
                <a:latin typeface="Times New Roman" pitchFamily="18" charset="0"/>
                <a:cs typeface="Times New Roman" pitchFamily="18" charset="0"/>
              </a:rPr>
              <a:t>Coady</a:t>
            </a:r>
            <a:r>
              <a:rPr lang="en-US" sz="1800" dirty="0" smtClean="0">
                <a:latin typeface="Times New Roman" pitchFamily="18" charset="0"/>
                <a:cs typeface="Times New Roman" pitchFamily="18" charset="0"/>
              </a:rPr>
              <a:t> and </a:t>
            </a:r>
            <a:r>
              <a:rPr lang="en-US" sz="1800" dirty="0" err="1" smtClean="0">
                <a:latin typeface="Times New Roman" pitchFamily="18" charset="0"/>
                <a:cs typeface="Times New Roman" pitchFamily="18" charset="0"/>
              </a:rPr>
              <a:t>Huckin</a:t>
            </a:r>
            <a:r>
              <a:rPr lang="en-US" sz="1800" dirty="0" smtClean="0">
                <a:latin typeface="Times New Roman" pitchFamily="18" charset="0"/>
                <a:cs typeface="Times New Roman" pitchFamily="18" charset="0"/>
              </a:rPr>
              <a:t> 1997) (</a:t>
            </a:r>
            <a:r>
              <a:rPr lang="en-US" sz="1800" dirty="0" err="1" smtClean="0">
                <a:latin typeface="Times New Roman" pitchFamily="18" charset="0"/>
                <a:cs typeface="Times New Roman" pitchFamily="18" charset="0"/>
              </a:rPr>
              <a:t>Decarico</a:t>
            </a:r>
            <a:r>
              <a:rPr lang="en-US" sz="1800" dirty="0" smtClean="0">
                <a:latin typeface="Times New Roman" pitchFamily="18" charset="0"/>
                <a:cs typeface="Times New Roman" pitchFamily="18" charset="0"/>
              </a:rPr>
              <a:t>).</a:t>
            </a:r>
          </a:p>
          <a:p>
            <a:pPr lvl="0"/>
            <a:r>
              <a:rPr lang="en-US" sz="1800" dirty="0" smtClean="0">
                <a:latin typeface="Times New Roman" pitchFamily="18" charset="0"/>
                <a:cs typeface="Times New Roman" pitchFamily="18" charset="0"/>
              </a:rPr>
              <a:t>Because the emphasis was on teaching grammatical and phonological structures, the vocabulary needed to be relatively simple, with new words introduced only as they were needed to make the drills possible (Larsen-Freeman 2000b; Zimmerman 1997)</a:t>
            </a:r>
          </a:p>
          <a:p>
            <a:pPr lvl="0"/>
            <a:r>
              <a:rPr lang="en-US" sz="1800" dirty="0" smtClean="0">
                <a:latin typeface="Times New Roman" pitchFamily="18" charset="0"/>
                <a:cs typeface="Times New Roman" pitchFamily="18" charset="0"/>
              </a:rPr>
              <a:t>One type of teaching sequence takes students in a straight line and, as a result, is called straight arrows: first the teacher gets the class interested and engaged; then they study something; then they try to activate it by putting it into production (Holmes, 2010, p.54).</a:t>
            </a:r>
          </a:p>
          <a:p>
            <a:pPr lvl="0"/>
            <a:r>
              <a:rPr lang="en-US" sz="1800" dirty="0" smtClean="0">
                <a:latin typeface="Times New Roman" pitchFamily="18" charset="0"/>
                <a:cs typeface="Times New Roman" pitchFamily="18" charset="0"/>
              </a:rPr>
              <a:t>We ask students to practice the language they are studying so that they can try it out and get used to saying it or writing it (Holmes, 2010, p.85).</a:t>
            </a:r>
          </a:p>
          <a:p>
            <a:pPr lvl="0"/>
            <a:r>
              <a:rPr lang="en-US" sz="1800" dirty="0" smtClean="0">
                <a:latin typeface="Times New Roman" pitchFamily="18" charset="0"/>
                <a:cs typeface="Times New Roman" pitchFamily="18" charset="0"/>
              </a:rPr>
              <a:t>But if the students make mistakes, then I will wait before correcting them. Why? As Holmes states, “When students are involved in a speaking activity such as a role-play or conversation, instant and intrusive correction is often not appropriate since it can interfere with the flow of the activity and inhibit students” (Holmes, 2010, p.97)</a:t>
            </a:r>
          </a:p>
          <a:p>
            <a:pPr lvl="0"/>
            <a:endParaRPr lang="en-US" sz="1800" dirty="0" smtClean="0">
              <a:latin typeface="Times New Roman" pitchFamily="18" charset="0"/>
              <a:cs typeface="Times New Roman" pitchFamily="18" charset="0"/>
            </a:endParaRP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sz="quarter" idx="1"/>
          </p:nvPr>
        </p:nvSpPr>
        <p:spPr/>
        <p:txBody>
          <a:bodyPr/>
          <a:lstStyle/>
          <a:p>
            <a:r>
              <a:rPr lang="en-US" dirty="0" smtClean="0"/>
              <a:t>“Instruction does much, but encouragement does everything” (Johann Wolfgang Von Goethe)</a:t>
            </a:r>
            <a:endParaRPr lang="en-US"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693</TotalTime>
  <Words>457</Words>
  <Application>Microsoft Office PowerPoint</Application>
  <PresentationFormat>On-screen Show (4:3)</PresentationFormat>
  <Paragraphs>81</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Civic</vt:lpstr>
      <vt:lpstr>Lesson Plan: Vocabulary</vt:lpstr>
      <vt:lpstr>Introduction</vt:lpstr>
      <vt:lpstr>Today’s Theory</vt:lpstr>
      <vt:lpstr>French Alphabet</vt:lpstr>
      <vt:lpstr>Questions?... Questions? </vt:lpstr>
      <vt:lpstr>Question structure “Avoir” – “To Have”: Exercise</vt:lpstr>
      <vt:lpstr>Vocabulary</vt:lpstr>
      <vt:lpstr>Rationales: Vocabulary</vt:lpstr>
      <vt:lpstr>Conclusion</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Mini Lesson Plan – SLS 303</dc:title>
  <dc:creator/>
  <cp:lastModifiedBy> </cp:lastModifiedBy>
  <cp:revision>23</cp:revision>
  <dcterms:created xsi:type="dcterms:W3CDTF">2006-08-16T00:00:00Z</dcterms:created>
  <dcterms:modified xsi:type="dcterms:W3CDTF">2012-11-26T03:18:54Z</dcterms:modified>
</cp:coreProperties>
</file>